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58" r:id="rId4"/>
    <p:sldId id="287" r:id="rId5"/>
    <p:sldId id="274" r:id="rId6"/>
    <p:sldId id="259" r:id="rId7"/>
    <p:sldId id="273" r:id="rId8"/>
    <p:sldId id="271" r:id="rId9"/>
    <p:sldId id="289" r:id="rId10"/>
    <p:sldId id="279" r:id="rId11"/>
    <p:sldId id="260" r:id="rId12"/>
    <p:sldId id="280" r:id="rId13"/>
    <p:sldId id="281" r:id="rId14"/>
    <p:sldId id="262" r:id="rId15"/>
    <p:sldId id="277" r:id="rId16"/>
    <p:sldId id="261" r:id="rId17"/>
    <p:sldId id="263" r:id="rId18"/>
    <p:sldId id="278" r:id="rId19"/>
    <p:sldId id="266" r:id="rId20"/>
    <p:sldId id="267" r:id="rId21"/>
    <p:sldId id="268" r:id="rId22"/>
    <p:sldId id="269" r:id="rId23"/>
    <p:sldId id="282" r:id="rId24"/>
    <p:sldId id="28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DCDC"/>
    <a:srgbClr val="7C7C7C"/>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8" autoAdjust="0"/>
    <p:restoredTop sz="78848" autoAdjust="0"/>
  </p:normalViewPr>
  <p:slideViewPr>
    <p:cSldViewPr snapToGrid="0">
      <p:cViewPr varScale="1">
        <p:scale>
          <a:sx n="72" d="100"/>
          <a:sy n="72" d="100"/>
        </p:scale>
        <p:origin x="984" y="276"/>
      </p:cViewPr>
      <p:guideLst/>
    </p:cSldViewPr>
  </p:slideViewPr>
  <p:outlineViewPr>
    <p:cViewPr>
      <p:scale>
        <a:sx n="33" d="100"/>
        <a:sy n="33" d="100"/>
      </p:scale>
      <p:origin x="0" y="-138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74EE3-0D36-4A5D-9AD5-7791B5B49461}" type="datetimeFigureOut">
              <a:rPr lang="en-US" smtClean="0"/>
              <a:t>11/13/2024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4C2340-1DB2-492A-A412-E7E2A649C1E4}" type="slidenum">
              <a:rPr lang="en-US" smtClean="0"/>
              <a:t>‹#›</a:t>
            </a:fld>
            <a:endParaRPr lang="en-US"/>
          </a:p>
        </p:txBody>
      </p:sp>
    </p:spTree>
    <p:extLst>
      <p:ext uri="{BB962C8B-B14F-4D97-AF65-F5344CB8AC3E}">
        <p14:creationId xmlns:p14="http://schemas.microsoft.com/office/powerpoint/2010/main" val="4137811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1</a:t>
            </a:fld>
            <a:endParaRPr lang="en-US"/>
          </a:p>
        </p:txBody>
      </p:sp>
    </p:spTree>
    <p:extLst>
      <p:ext uri="{BB962C8B-B14F-4D97-AF65-F5344CB8AC3E}">
        <p14:creationId xmlns:p14="http://schemas.microsoft.com/office/powerpoint/2010/main" val="11254323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10</a:t>
            </a:fld>
            <a:endParaRPr lang="en-US"/>
          </a:p>
        </p:txBody>
      </p:sp>
    </p:spTree>
    <p:extLst>
      <p:ext uri="{BB962C8B-B14F-4D97-AF65-F5344CB8AC3E}">
        <p14:creationId xmlns:p14="http://schemas.microsoft.com/office/powerpoint/2010/main" val="3285219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11</a:t>
            </a:fld>
            <a:endParaRPr lang="en-US"/>
          </a:p>
        </p:txBody>
      </p:sp>
    </p:spTree>
    <p:extLst>
      <p:ext uri="{BB962C8B-B14F-4D97-AF65-F5344CB8AC3E}">
        <p14:creationId xmlns:p14="http://schemas.microsoft.com/office/powerpoint/2010/main" val="3628769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12</a:t>
            </a:fld>
            <a:endParaRPr lang="en-US"/>
          </a:p>
        </p:txBody>
      </p:sp>
    </p:spTree>
    <p:extLst>
      <p:ext uri="{BB962C8B-B14F-4D97-AF65-F5344CB8AC3E}">
        <p14:creationId xmlns:p14="http://schemas.microsoft.com/office/powerpoint/2010/main" val="12974211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13</a:t>
            </a:fld>
            <a:endParaRPr lang="en-US"/>
          </a:p>
        </p:txBody>
      </p:sp>
    </p:spTree>
    <p:extLst>
      <p:ext uri="{BB962C8B-B14F-4D97-AF65-F5344CB8AC3E}">
        <p14:creationId xmlns:p14="http://schemas.microsoft.com/office/powerpoint/2010/main" val="4024219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14</a:t>
            </a:fld>
            <a:endParaRPr lang="en-US"/>
          </a:p>
        </p:txBody>
      </p:sp>
    </p:spTree>
    <p:extLst>
      <p:ext uri="{BB962C8B-B14F-4D97-AF65-F5344CB8AC3E}">
        <p14:creationId xmlns:p14="http://schemas.microsoft.com/office/powerpoint/2010/main" val="1029450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15</a:t>
            </a:fld>
            <a:endParaRPr lang="en-US"/>
          </a:p>
        </p:txBody>
      </p:sp>
    </p:spTree>
    <p:extLst>
      <p:ext uri="{BB962C8B-B14F-4D97-AF65-F5344CB8AC3E}">
        <p14:creationId xmlns:p14="http://schemas.microsoft.com/office/powerpoint/2010/main" val="10388779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App Insights Blade in Azure Portal</a:t>
            </a:r>
          </a:p>
          <a:p>
            <a:r>
              <a:rPr lang="en-US" sz="1200" dirty="0"/>
              <a:t>Application Map</a:t>
            </a:r>
          </a:p>
          <a:p>
            <a:r>
              <a:rPr lang="en-US" sz="1200" dirty="0"/>
              <a:t>Profiler</a:t>
            </a:r>
          </a:p>
          <a:p>
            <a:r>
              <a:rPr lang="en-US" sz="1200" dirty="0"/>
              <a:t>Metrics Explorer</a:t>
            </a:r>
          </a:p>
          <a:p>
            <a:r>
              <a:rPr lang="en-US" sz="1200" dirty="0"/>
              <a:t>Live Metrics</a:t>
            </a:r>
          </a:p>
          <a:p>
            <a:r>
              <a:rPr lang="en-US" sz="1200" dirty="0"/>
              <a:t>Visual Studio Extensions</a:t>
            </a:r>
          </a:p>
          <a:p>
            <a:r>
              <a:rPr lang="en-US" sz="1200" dirty="0"/>
              <a:t>Power BI</a:t>
            </a:r>
          </a:p>
          <a:p>
            <a:r>
              <a:rPr lang="en-US" sz="1200" dirty="0"/>
              <a:t>Continuous Export</a:t>
            </a:r>
          </a:p>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16</a:t>
            </a:fld>
            <a:endParaRPr lang="en-US"/>
          </a:p>
        </p:txBody>
      </p:sp>
    </p:spTree>
    <p:extLst>
      <p:ext uri="{BB962C8B-B14F-4D97-AF65-F5344CB8AC3E}">
        <p14:creationId xmlns:p14="http://schemas.microsoft.com/office/powerpoint/2010/main" val="1454034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17</a:t>
            </a:fld>
            <a:endParaRPr lang="en-US"/>
          </a:p>
        </p:txBody>
      </p:sp>
    </p:spTree>
    <p:extLst>
      <p:ext uri="{BB962C8B-B14F-4D97-AF65-F5344CB8AC3E}">
        <p14:creationId xmlns:p14="http://schemas.microsoft.com/office/powerpoint/2010/main" val="34568871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18</a:t>
            </a:fld>
            <a:endParaRPr lang="en-US"/>
          </a:p>
        </p:txBody>
      </p:sp>
    </p:spTree>
    <p:extLst>
      <p:ext uri="{BB962C8B-B14F-4D97-AF65-F5344CB8AC3E}">
        <p14:creationId xmlns:p14="http://schemas.microsoft.com/office/powerpoint/2010/main" val="19413115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19</a:t>
            </a:fld>
            <a:endParaRPr lang="en-US"/>
          </a:p>
        </p:txBody>
      </p:sp>
    </p:spTree>
    <p:extLst>
      <p:ext uri="{BB962C8B-B14F-4D97-AF65-F5344CB8AC3E}">
        <p14:creationId xmlns:p14="http://schemas.microsoft.com/office/powerpoint/2010/main" val="4057076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2</a:t>
            </a:fld>
            <a:endParaRPr lang="en-US"/>
          </a:p>
        </p:txBody>
      </p:sp>
    </p:spTree>
    <p:extLst>
      <p:ext uri="{BB962C8B-B14F-4D97-AF65-F5344CB8AC3E}">
        <p14:creationId xmlns:p14="http://schemas.microsoft.com/office/powerpoint/2010/main" val="7507012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20</a:t>
            </a:fld>
            <a:endParaRPr lang="en-US"/>
          </a:p>
        </p:txBody>
      </p:sp>
    </p:spTree>
    <p:extLst>
      <p:ext uri="{BB962C8B-B14F-4D97-AF65-F5344CB8AC3E}">
        <p14:creationId xmlns:p14="http://schemas.microsoft.com/office/powerpoint/2010/main" val="27401726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21</a:t>
            </a:fld>
            <a:endParaRPr lang="en-US"/>
          </a:p>
        </p:txBody>
      </p:sp>
    </p:spTree>
    <p:extLst>
      <p:ext uri="{BB962C8B-B14F-4D97-AF65-F5344CB8AC3E}">
        <p14:creationId xmlns:p14="http://schemas.microsoft.com/office/powerpoint/2010/main" val="2637286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22</a:t>
            </a:fld>
            <a:endParaRPr lang="en-US"/>
          </a:p>
        </p:txBody>
      </p:sp>
    </p:spTree>
    <p:extLst>
      <p:ext uri="{BB962C8B-B14F-4D97-AF65-F5344CB8AC3E}">
        <p14:creationId xmlns:p14="http://schemas.microsoft.com/office/powerpoint/2010/main" val="33127288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23</a:t>
            </a:fld>
            <a:endParaRPr lang="en-US"/>
          </a:p>
        </p:txBody>
      </p:sp>
    </p:spTree>
    <p:extLst>
      <p:ext uri="{BB962C8B-B14F-4D97-AF65-F5344CB8AC3E}">
        <p14:creationId xmlns:p14="http://schemas.microsoft.com/office/powerpoint/2010/main" val="40519358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24</a:t>
            </a:fld>
            <a:endParaRPr lang="en-US"/>
          </a:p>
        </p:txBody>
      </p:sp>
    </p:spTree>
    <p:extLst>
      <p:ext uri="{BB962C8B-B14F-4D97-AF65-F5344CB8AC3E}">
        <p14:creationId xmlns:p14="http://schemas.microsoft.com/office/powerpoint/2010/main" val="1560752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3</a:t>
            </a:fld>
            <a:endParaRPr lang="en-US"/>
          </a:p>
        </p:txBody>
      </p:sp>
    </p:spTree>
    <p:extLst>
      <p:ext uri="{BB962C8B-B14F-4D97-AF65-F5344CB8AC3E}">
        <p14:creationId xmlns:p14="http://schemas.microsoft.com/office/powerpoint/2010/main" val="1794263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4</a:t>
            </a:fld>
            <a:endParaRPr lang="en-US"/>
          </a:p>
        </p:txBody>
      </p:sp>
    </p:spTree>
    <p:extLst>
      <p:ext uri="{BB962C8B-B14F-4D97-AF65-F5344CB8AC3E}">
        <p14:creationId xmlns:p14="http://schemas.microsoft.com/office/powerpoint/2010/main" val="1737033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5</a:t>
            </a:fld>
            <a:endParaRPr lang="en-US"/>
          </a:p>
        </p:txBody>
      </p:sp>
    </p:spTree>
    <p:extLst>
      <p:ext uri="{BB962C8B-B14F-4D97-AF65-F5344CB8AC3E}">
        <p14:creationId xmlns:p14="http://schemas.microsoft.com/office/powerpoint/2010/main" val="3417396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sz="1200" b="0" i="0" kern="1200" dirty="0">
                <a:solidFill>
                  <a:schemeClr val="tx1"/>
                </a:solidFill>
                <a:effectLst/>
                <a:latin typeface="+mn-lt"/>
                <a:ea typeface="+mn-ea"/>
                <a:cs typeface="+mn-cs"/>
              </a:rPr>
              <a:t>Application Insights is an extensible Application Performance Management (APM) service for web developers on multiple platforms. Use it to monitor your live web application. It will automatically detect performance anomalies. It includes powerful analytics tools to help you diagnose issues and to understand what users actually do with your app. It's designed to help you continuously improve performance and usability. It works for apps on a wide variety of platforms including .NET, Node.js and J2EE, hosted on-premises or in the cloud. It integrates with your DevOps process, and has connection points to a variety of development tools. It can monitor and analyze telemetry from mobile apps by integrating with Visual Studio App Center and </a:t>
            </a:r>
            <a:r>
              <a:rPr lang="en-US" sz="1200" b="0" i="0" kern="1200" dirty="0" err="1">
                <a:solidFill>
                  <a:schemeClr val="tx1"/>
                </a:solidFill>
                <a:effectLst/>
                <a:latin typeface="+mn-lt"/>
                <a:ea typeface="+mn-ea"/>
                <a:cs typeface="+mn-cs"/>
              </a:rPr>
              <a:t>HockeyApp</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B64C2340-1DB2-492A-A412-E7E2A649C1E4}" type="slidenum">
              <a:rPr lang="en-US" smtClean="0"/>
              <a:t>6</a:t>
            </a:fld>
            <a:endParaRPr lang="en-US"/>
          </a:p>
        </p:txBody>
      </p:sp>
    </p:spTree>
    <p:extLst>
      <p:ext uri="{BB962C8B-B14F-4D97-AF65-F5344CB8AC3E}">
        <p14:creationId xmlns:p14="http://schemas.microsoft.com/office/powerpoint/2010/main" val="1844849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7</a:t>
            </a:fld>
            <a:endParaRPr lang="en-US"/>
          </a:p>
        </p:txBody>
      </p:sp>
    </p:spTree>
    <p:extLst>
      <p:ext uri="{BB962C8B-B14F-4D97-AF65-F5344CB8AC3E}">
        <p14:creationId xmlns:p14="http://schemas.microsoft.com/office/powerpoint/2010/main" val="3604198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install a small instrumentation package in your application, and set up an Application Insights resource in the Microsoft Azure portal. The instrumentation monitors your app and sends telemetry data to the portal. (The application can run anywhere - it doesn't have to be hosted in Azure.)</a:t>
            </a:r>
          </a:p>
          <a:p>
            <a:r>
              <a:rPr lang="en-US" sz="1200" b="0" i="0" kern="1200" dirty="0">
                <a:solidFill>
                  <a:schemeClr val="tx1"/>
                </a:solidFill>
                <a:effectLst/>
                <a:latin typeface="+mn-lt"/>
                <a:ea typeface="+mn-ea"/>
                <a:cs typeface="+mn-cs"/>
              </a:rPr>
              <a:t>You can instrument not only the web service application, but also any background components, and the JavaScript in the web pages themselves.</a:t>
            </a:r>
          </a:p>
          <a:p>
            <a:endParaRPr lang="en-US" dirty="0"/>
          </a:p>
          <a:p>
            <a:r>
              <a:rPr lang="en-US" sz="1200" b="0" i="0" kern="1200" dirty="0">
                <a:solidFill>
                  <a:schemeClr val="tx1"/>
                </a:solidFill>
                <a:effectLst/>
                <a:latin typeface="+mn-lt"/>
                <a:ea typeface="+mn-ea"/>
                <a:cs typeface="+mn-cs"/>
              </a:rPr>
              <a:t>In addition, you can pull in telemetry from the host environments such as performance counters, Azure diagnostics, or Docker logs. You can also set up web tests that periodically send synthetic requests to your web service.</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 these telemetry streams are integrated in the Azure portal, where you can apply powerful analytic and search tools to the raw data.</a:t>
            </a:r>
          </a:p>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8</a:t>
            </a:fld>
            <a:endParaRPr lang="en-US"/>
          </a:p>
        </p:txBody>
      </p:sp>
    </p:spTree>
    <p:extLst>
      <p:ext uri="{BB962C8B-B14F-4D97-AF65-F5344CB8AC3E}">
        <p14:creationId xmlns:p14="http://schemas.microsoft.com/office/powerpoint/2010/main" val="27710053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9</a:t>
            </a:fld>
            <a:endParaRPr lang="en-US"/>
          </a:p>
        </p:txBody>
      </p:sp>
    </p:spTree>
    <p:extLst>
      <p:ext uri="{BB962C8B-B14F-4D97-AF65-F5344CB8AC3E}">
        <p14:creationId xmlns:p14="http://schemas.microsoft.com/office/powerpoint/2010/main" val="708207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A8A6C-B31F-48D0-AC1A-1487477D26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266249-86FE-497D-AA89-C9FBBE856A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EF5DA3E-4347-47B5-9694-03BC4F487CA7}"/>
              </a:ext>
            </a:extLst>
          </p:cNvPr>
          <p:cNvSpPr>
            <a:spLocks noGrp="1"/>
          </p:cNvSpPr>
          <p:nvPr>
            <p:ph type="dt" sz="half" idx="10"/>
          </p:nvPr>
        </p:nvSpPr>
        <p:spPr/>
        <p:txBody>
          <a:bodyPr/>
          <a:lstStyle/>
          <a:p>
            <a:fld id="{51FA833E-8EC0-47D2-A613-C9FFF30D0AAF}" type="datetimeFigureOut">
              <a:rPr lang="en-US" smtClean="0"/>
              <a:t>11/13/2024</a:t>
            </a:fld>
            <a:endParaRPr lang="en-US"/>
          </a:p>
        </p:txBody>
      </p:sp>
      <p:sp>
        <p:nvSpPr>
          <p:cNvPr id="5" name="Footer Placeholder 4">
            <a:extLst>
              <a:ext uri="{FF2B5EF4-FFF2-40B4-BE49-F238E27FC236}">
                <a16:creationId xmlns:a16="http://schemas.microsoft.com/office/drawing/2014/main" id="{436128BF-3B4F-4E35-885D-8682C7F30C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E9C5D2-82DC-4FEA-84DD-E6FD3F9CF9CB}"/>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4017741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1C4AA-5272-48A2-9E6E-0CE0E0515F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124ED27-CC95-481A-9536-6E7F3C32E5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A64A6A-CE04-44ED-831A-E57B6EE37BB2}"/>
              </a:ext>
            </a:extLst>
          </p:cNvPr>
          <p:cNvSpPr>
            <a:spLocks noGrp="1"/>
          </p:cNvSpPr>
          <p:nvPr>
            <p:ph type="dt" sz="half" idx="10"/>
          </p:nvPr>
        </p:nvSpPr>
        <p:spPr/>
        <p:txBody>
          <a:bodyPr/>
          <a:lstStyle/>
          <a:p>
            <a:fld id="{51FA833E-8EC0-47D2-A613-C9FFF30D0AAF}" type="datetimeFigureOut">
              <a:rPr lang="en-US" smtClean="0"/>
              <a:t>11/13/2024</a:t>
            </a:fld>
            <a:endParaRPr lang="en-US"/>
          </a:p>
        </p:txBody>
      </p:sp>
      <p:sp>
        <p:nvSpPr>
          <p:cNvPr id="5" name="Footer Placeholder 4">
            <a:extLst>
              <a:ext uri="{FF2B5EF4-FFF2-40B4-BE49-F238E27FC236}">
                <a16:creationId xmlns:a16="http://schemas.microsoft.com/office/drawing/2014/main" id="{24A20033-907D-42B5-938D-706BC661D2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5F91F0-D9A4-4FAC-A243-71C293107D3C}"/>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1517274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65D854-FB6D-45BC-BF15-DE87D0C3DD0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897A35-9067-4614-A8EA-042676CA771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4A8A0E-25AB-48EC-86F6-86EEB691D131}"/>
              </a:ext>
            </a:extLst>
          </p:cNvPr>
          <p:cNvSpPr>
            <a:spLocks noGrp="1"/>
          </p:cNvSpPr>
          <p:nvPr>
            <p:ph type="dt" sz="half" idx="10"/>
          </p:nvPr>
        </p:nvSpPr>
        <p:spPr/>
        <p:txBody>
          <a:bodyPr/>
          <a:lstStyle/>
          <a:p>
            <a:fld id="{51FA833E-8EC0-47D2-A613-C9FFF30D0AAF}" type="datetimeFigureOut">
              <a:rPr lang="en-US" smtClean="0"/>
              <a:t>11/13/2024</a:t>
            </a:fld>
            <a:endParaRPr lang="en-US"/>
          </a:p>
        </p:txBody>
      </p:sp>
      <p:sp>
        <p:nvSpPr>
          <p:cNvPr id="5" name="Footer Placeholder 4">
            <a:extLst>
              <a:ext uri="{FF2B5EF4-FFF2-40B4-BE49-F238E27FC236}">
                <a16:creationId xmlns:a16="http://schemas.microsoft.com/office/drawing/2014/main" id="{C06F853D-98B9-4B2D-B3EA-471BE13DD6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5DF9D-EDBD-4F6E-BA40-8F4B164B8EFE}"/>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2205762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3A780-FE02-4973-89E1-B12439B566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547A60-64F9-4B9A-81CD-E844CB643AA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C1FB8C-949E-4B4B-8DB6-22AD4D3AF23E}"/>
              </a:ext>
            </a:extLst>
          </p:cNvPr>
          <p:cNvSpPr>
            <a:spLocks noGrp="1"/>
          </p:cNvSpPr>
          <p:nvPr>
            <p:ph type="dt" sz="half" idx="10"/>
          </p:nvPr>
        </p:nvSpPr>
        <p:spPr/>
        <p:txBody>
          <a:bodyPr/>
          <a:lstStyle/>
          <a:p>
            <a:fld id="{51FA833E-8EC0-47D2-A613-C9FFF30D0AAF}" type="datetimeFigureOut">
              <a:rPr lang="en-US" smtClean="0"/>
              <a:t>11/13/2024</a:t>
            </a:fld>
            <a:endParaRPr lang="en-US"/>
          </a:p>
        </p:txBody>
      </p:sp>
      <p:sp>
        <p:nvSpPr>
          <p:cNvPr id="5" name="Footer Placeholder 4">
            <a:extLst>
              <a:ext uri="{FF2B5EF4-FFF2-40B4-BE49-F238E27FC236}">
                <a16:creationId xmlns:a16="http://schemas.microsoft.com/office/drawing/2014/main" id="{F3912148-E4CC-4BB1-81F5-DE3648282A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6DA525-D924-42FD-AA6E-3C749CF61C6C}"/>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3515657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D9979-82FE-4228-9353-7A7FB34FE2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64E9C4-FA6A-4E96-BA50-070B61D1FA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C4B049C-C5AF-4263-A426-2D91C95DD5DB}"/>
              </a:ext>
            </a:extLst>
          </p:cNvPr>
          <p:cNvSpPr>
            <a:spLocks noGrp="1"/>
          </p:cNvSpPr>
          <p:nvPr>
            <p:ph type="dt" sz="half" idx="10"/>
          </p:nvPr>
        </p:nvSpPr>
        <p:spPr/>
        <p:txBody>
          <a:bodyPr/>
          <a:lstStyle/>
          <a:p>
            <a:fld id="{51FA833E-8EC0-47D2-A613-C9FFF30D0AAF}" type="datetimeFigureOut">
              <a:rPr lang="en-US" smtClean="0"/>
              <a:t>11/13/2024</a:t>
            </a:fld>
            <a:endParaRPr lang="en-US"/>
          </a:p>
        </p:txBody>
      </p:sp>
      <p:sp>
        <p:nvSpPr>
          <p:cNvPr id="5" name="Footer Placeholder 4">
            <a:extLst>
              <a:ext uri="{FF2B5EF4-FFF2-40B4-BE49-F238E27FC236}">
                <a16:creationId xmlns:a16="http://schemas.microsoft.com/office/drawing/2014/main" id="{34569BB2-9645-4869-BD10-06BF38C387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D2387C-8FE5-429E-B16A-E0971DBC26F0}"/>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1944429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49C52-13D8-4C60-8E71-EA239AD1C9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1A5EB4-A135-47C5-B489-6A8F05714EA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155FA3C-B661-4A14-9071-EA19B0AAF5E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E39448-EFFE-459A-9A9C-0ACE5F7875AB}"/>
              </a:ext>
            </a:extLst>
          </p:cNvPr>
          <p:cNvSpPr>
            <a:spLocks noGrp="1"/>
          </p:cNvSpPr>
          <p:nvPr>
            <p:ph type="dt" sz="half" idx="10"/>
          </p:nvPr>
        </p:nvSpPr>
        <p:spPr/>
        <p:txBody>
          <a:bodyPr/>
          <a:lstStyle/>
          <a:p>
            <a:fld id="{51FA833E-8EC0-47D2-A613-C9FFF30D0AAF}" type="datetimeFigureOut">
              <a:rPr lang="en-US" smtClean="0"/>
              <a:t>11/13/2024</a:t>
            </a:fld>
            <a:endParaRPr lang="en-US"/>
          </a:p>
        </p:txBody>
      </p:sp>
      <p:sp>
        <p:nvSpPr>
          <p:cNvPr id="6" name="Footer Placeholder 5">
            <a:extLst>
              <a:ext uri="{FF2B5EF4-FFF2-40B4-BE49-F238E27FC236}">
                <a16:creationId xmlns:a16="http://schemas.microsoft.com/office/drawing/2014/main" id="{655394D4-DB99-4739-8E5B-070B7AEEFF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F8C9F3-6A35-4B16-93FE-743BB5EE6DA2}"/>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2647159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4A3E6-0FBA-4EF5-8074-C9BC54518A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67D5DF-2B4D-4E08-8B03-131C1C884F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A6B811A-5261-4AD6-B2BA-AD2F94EB91B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C9CBCE-8E0D-4CE1-BD43-E5013D1D40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FE3FE3A-3C43-470C-BB77-B0EBF63A26A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109E82-1648-4B1C-A960-CD8355961597}"/>
              </a:ext>
            </a:extLst>
          </p:cNvPr>
          <p:cNvSpPr>
            <a:spLocks noGrp="1"/>
          </p:cNvSpPr>
          <p:nvPr>
            <p:ph type="dt" sz="half" idx="10"/>
          </p:nvPr>
        </p:nvSpPr>
        <p:spPr/>
        <p:txBody>
          <a:bodyPr/>
          <a:lstStyle/>
          <a:p>
            <a:fld id="{51FA833E-8EC0-47D2-A613-C9FFF30D0AAF}" type="datetimeFigureOut">
              <a:rPr lang="en-US" smtClean="0"/>
              <a:t>11/13/2024</a:t>
            </a:fld>
            <a:endParaRPr lang="en-US"/>
          </a:p>
        </p:txBody>
      </p:sp>
      <p:sp>
        <p:nvSpPr>
          <p:cNvPr id="8" name="Footer Placeholder 7">
            <a:extLst>
              <a:ext uri="{FF2B5EF4-FFF2-40B4-BE49-F238E27FC236}">
                <a16:creationId xmlns:a16="http://schemas.microsoft.com/office/drawing/2014/main" id="{5A74295C-4F76-4BBE-A882-3546488DF4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7983D7-D667-4ED6-817A-0F971719FA95}"/>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2854919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5A483-0BE9-42AD-BB7B-7821F8F8EB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961A13-8BED-45A2-B202-CD16FC6DC050}"/>
              </a:ext>
            </a:extLst>
          </p:cNvPr>
          <p:cNvSpPr>
            <a:spLocks noGrp="1"/>
          </p:cNvSpPr>
          <p:nvPr>
            <p:ph type="dt" sz="half" idx="10"/>
          </p:nvPr>
        </p:nvSpPr>
        <p:spPr/>
        <p:txBody>
          <a:bodyPr/>
          <a:lstStyle/>
          <a:p>
            <a:fld id="{51FA833E-8EC0-47D2-A613-C9FFF30D0AAF}" type="datetimeFigureOut">
              <a:rPr lang="en-US" smtClean="0"/>
              <a:t>11/13/2024</a:t>
            </a:fld>
            <a:endParaRPr lang="en-US"/>
          </a:p>
        </p:txBody>
      </p:sp>
      <p:sp>
        <p:nvSpPr>
          <p:cNvPr id="4" name="Footer Placeholder 3">
            <a:extLst>
              <a:ext uri="{FF2B5EF4-FFF2-40B4-BE49-F238E27FC236}">
                <a16:creationId xmlns:a16="http://schemas.microsoft.com/office/drawing/2014/main" id="{435EB712-5D1B-4452-A37C-79CE2DBC0EB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904177-5503-440E-8677-F5B086A8A813}"/>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1678275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7EEF83-143C-4AA3-B3AB-C0075A167691}"/>
              </a:ext>
            </a:extLst>
          </p:cNvPr>
          <p:cNvSpPr>
            <a:spLocks noGrp="1"/>
          </p:cNvSpPr>
          <p:nvPr>
            <p:ph type="dt" sz="half" idx="10"/>
          </p:nvPr>
        </p:nvSpPr>
        <p:spPr/>
        <p:txBody>
          <a:bodyPr/>
          <a:lstStyle/>
          <a:p>
            <a:fld id="{51FA833E-8EC0-47D2-A613-C9FFF30D0AAF}" type="datetimeFigureOut">
              <a:rPr lang="en-US" smtClean="0"/>
              <a:t>11/13/2024</a:t>
            </a:fld>
            <a:endParaRPr lang="en-US"/>
          </a:p>
        </p:txBody>
      </p:sp>
      <p:sp>
        <p:nvSpPr>
          <p:cNvPr id="3" name="Footer Placeholder 2">
            <a:extLst>
              <a:ext uri="{FF2B5EF4-FFF2-40B4-BE49-F238E27FC236}">
                <a16:creationId xmlns:a16="http://schemas.microsoft.com/office/drawing/2014/main" id="{3F149075-43F2-4045-8C26-E1755F93EC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1A0CDF-4068-4DB9-8CEE-AD8DEF46219E}"/>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828042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C085A-B30A-45BD-A178-CD4003B590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1D6C4F-F938-4BB7-A3F4-6EF8E90EA1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A3E927E-C990-4A57-9000-4F9C984EF3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452D679-897A-4023-B0A9-044CB364E98D}"/>
              </a:ext>
            </a:extLst>
          </p:cNvPr>
          <p:cNvSpPr>
            <a:spLocks noGrp="1"/>
          </p:cNvSpPr>
          <p:nvPr>
            <p:ph type="dt" sz="half" idx="10"/>
          </p:nvPr>
        </p:nvSpPr>
        <p:spPr/>
        <p:txBody>
          <a:bodyPr/>
          <a:lstStyle/>
          <a:p>
            <a:fld id="{51FA833E-8EC0-47D2-A613-C9FFF30D0AAF}" type="datetimeFigureOut">
              <a:rPr lang="en-US" smtClean="0"/>
              <a:t>11/13/2024</a:t>
            </a:fld>
            <a:endParaRPr lang="en-US"/>
          </a:p>
        </p:txBody>
      </p:sp>
      <p:sp>
        <p:nvSpPr>
          <p:cNvPr id="6" name="Footer Placeholder 5">
            <a:extLst>
              <a:ext uri="{FF2B5EF4-FFF2-40B4-BE49-F238E27FC236}">
                <a16:creationId xmlns:a16="http://schemas.microsoft.com/office/drawing/2014/main" id="{D9BF7F24-3F73-4FDC-BB5E-2F32B5B39F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C8B6FD-3139-4635-90F9-E9C5AA2CDAB5}"/>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2529305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7517D-F6EB-4EE8-BD89-8115FA8CE0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ACD6C7B-8BC0-4346-9421-36C0EF836E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114A87-1058-4CC9-A95B-7F4489F11E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3A7AE70-364B-420E-8A70-001FC318817B}"/>
              </a:ext>
            </a:extLst>
          </p:cNvPr>
          <p:cNvSpPr>
            <a:spLocks noGrp="1"/>
          </p:cNvSpPr>
          <p:nvPr>
            <p:ph type="dt" sz="half" idx="10"/>
          </p:nvPr>
        </p:nvSpPr>
        <p:spPr/>
        <p:txBody>
          <a:bodyPr/>
          <a:lstStyle/>
          <a:p>
            <a:fld id="{51FA833E-8EC0-47D2-A613-C9FFF30D0AAF}" type="datetimeFigureOut">
              <a:rPr lang="en-US" smtClean="0"/>
              <a:t>11/13/2024</a:t>
            </a:fld>
            <a:endParaRPr lang="en-US"/>
          </a:p>
        </p:txBody>
      </p:sp>
      <p:sp>
        <p:nvSpPr>
          <p:cNvPr id="6" name="Footer Placeholder 5">
            <a:extLst>
              <a:ext uri="{FF2B5EF4-FFF2-40B4-BE49-F238E27FC236}">
                <a16:creationId xmlns:a16="http://schemas.microsoft.com/office/drawing/2014/main" id="{3F234DB6-5238-40B9-AE6B-A2C975973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0D7E0A-6D9E-400F-99AB-0D0A848EDFF1}"/>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31318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9917E4-2062-430B-83FE-D79B5E7879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1F4FA3-A1D5-4955-90E7-1B3BEA9316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0455FC-4744-49CB-BCB9-F988766CF4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FA833E-8EC0-47D2-A613-C9FFF30D0AAF}" type="datetimeFigureOut">
              <a:rPr lang="en-US" smtClean="0"/>
              <a:t>11/13/2024</a:t>
            </a:fld>
            <a:endParaRPr lang="en-US"/>
          </a:p>
        </p:txBody>
      </p:sp>
      <p:sp>
        <p:nvSpPr>
          <p:cNvPr id="5" name="Footer Placeholder 4">
            <a:extLst>
              <a:ext uri="{FF2B5EF4-FFF2-40B4-BE49-F238E27FC236}">
                <a16:creationId xmlns:a16="http://schemas.microsoft.com/office/drawing/2014/main" id="{19F5D26A-0CA3-41F7-BE08-20B31A7D30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C42B0E4-AA5B-4BB9-B86A-67327F25B8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D9FA9C-9E77-412D-8425-71DE6AD635BA}" type="slidenum">
              <a:rPr lang="en-US" smtClean="0"/>
              <a:t>‹#›</a:t>
            </a:fld>
            <a:endParaRPr lang="en-US"/>
          </a:p>
        </p:txBody>
      </p:sp>
    </p:spTree>
    <p:extLst>
      <p:ext uri="{BB962C8B-B14F-4D97-AF65-F5344CB8AC3E}">
        <p14:creationId xmlns:p14="http://schemas.microsoft.com/office/powerpoint/2010/main" val="6400510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jpg"/><Relationship Id="rId4" Type="http://schemas.openxmlformats.org/officeDocument/2006/relationships/image" Target="../media/image2.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sv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32" name="Group 25" title="intersecting circles">
            <a:extLst>
              <a:ext uri="{FF2B5EF4-FFF2-40B4-BE49-F238E27FC236}">
                <a16:creationId xmlns:a16="http://schemas.microsoft.com/office/drawing/2014/main" id="{D2C4BFA1-2075-4901-9E24-E41D1FDD51F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27" name="Oval 5">
              <a:extLst>
                <a:ext uri="{FF2B5EF4-FFF2-40B4-BE49-F238E27FC236}">
                  <a16:creationId xmlns:a16="http://schemas.microsoft.com/office/drawing/2014/main" id="{985A7375-E3AF-4F5C-85AE-17E8832952CA}"/>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33" name="Oval 27">
              <a:extLst>
                <a:ext uri="{FF2B5EF4-FFF2-40B4-BE49-F238E27FC236}">
                  <a16:creationId xmlns:a16="http://schemas.microsoft.com/office/drawing/2014/main" id="{F0307F65-8304-4FA8-A841-D4D7625411BE}"/>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9" name="Oval 5">
              <a:extLst>
                <a:ext uri="{FF2B5EF4-FFF2-40B4-BE49-F238E27FC236}">
                  <a16:creationId xmlns:a16="http://schemas.microsoft.com/office/drawing/2014/main" id="{C8B8394C-136F-4E05-A002-D93A5E79CD50}"/>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31" name="Rectangle 30" title="ribbon">
            <a:extLst>
              <a:ext uri="{FF2B5EF4-FFF2-40B4-BE49-F238E27FC236}">
                <a16:creationId xmlns:a16="http://schemas.microsoft.com/office/drawing/2014/main" id="{053FB2EE-284F-4C87-AB3D-BBF87A9FAB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AF7A6D6-5193-49D2-9FAA-6BB5E9B6E3DE}"/>
              </a:ext>
            </a:extLst>
          </p:cNvPr>
          <p:cNvSpPr>
            <a:spLocks noGrp="1"/>
          </p:cNvSpPr>
          <p:nvPr>
            <p:ph type="ctrTitle"/>
          </p:nvPr>
        </p:nvSpPr>
        <p:spPr>
          <a:xfrm>
            <a:off x="511865" y="2776538"/>
            <a:ext cx="10992677" cy="1381188"/>
          </a:xfrm>
        </p:spPr>
        <p:txBody>
          <a:bodyPr anchor="ctr">
            <a:normAutofit/>
          </a:bodyPr>
          <a:lstStyle/>
          <a:p>
            <a:r>
              <a:rPr lang="en-US" sz="4400" dirty="0">
                <a:solidFill>
                  <a:schemeClr val="bg2"/>
                </a:solidFill>
              </a:rPr>
              <a:t>The Tool You Never Knew You Needed</a:t>
            </a:r>
          </a:p>
        </p:txBody>
      </p:sp>
      <p:sp>
        <p:nvSpPr>
          <p:cNvPr id="3" name="Subtitle 2">
            <a:extLst>
              <a:ext uri="{FF2B5EF4-FFF2-40B4-BE49-F238E27FC236}">
                <a16:creationId xmlns:a16="http://schemas.microsoft.com/office/drawing/2014/main" id="{C18AC314-3B32-4615-A9C8-8AC86B6200B7}"/>
              </a:ext>
            </a:extLst>
          </p:cNvPr>
          <p:cNvSpPr>
            <a:spLocks noGrp="1"/>
          </p:cNvSpPr>
          <p:nvPr>
            <p:ph type="subTitle" idx="1"/>
          </p:nvPr>
        </p:nvSpPr>
        <p:spPr>
          <a:xfrm>
            <a:off x="1524000" y="4495800"/>
            <a:ext cx="9144000" cy="762000"/>
          </a:xfrm>
        </p:spPr>
        <p:txBody>
          <a:bodyPr>
            <a:normAutofit/>
          </a:bodyPr>
          <a:lstStyle/>
          <a:p>
            <a:r>
              <a:rPr lang="en-US" sz="2800" dirty="0"/>
              <a:t>An Introduction to Application Insights</a:t>
            </a:r>
          </a:p>
        </p:txBody>
      </p:sp>
    </p:spTree>
    <p:extLst>
      <p:ext uri="{BB962C8B-B14F-4D97-AF65-F5344CB8AC3E}">
        <p14:creationId xmlns:p14="http://schemas.microsoft.com/office/powerpoint/2010/main" val="348892097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D7FE0-C164-4A92-AE01-2CCD8141C682}"/>
              </a:ext>
            </a:extLst>
          </p:cNvPr>
          <p:cNvSpPr>
            <a:spLocks noGrp="1"/>
          </p:cNvSpPr>
          <p:nvPr>
            <p:ph type="title"/>
          </p:nvPr>
        </p:nvSpPr>
        <p:spPr>
          <a:xfrm>
            <a:off x="804671" y="2600324"/>
            <a:ext cx="7809677" cy="3277961"/>
          </a:xfrm>
        </p:spPr>
        <p:txBody>
          <a:bodyPr vert="horz" lIns="91440" tIns="45720" rIns="91440" bIns="45720" rtlCol="0" anchor="t">
            <a:normAutofit/>
          </a:bodyPr>
          <a:lstStyle/>
          <a:p>
            <a:r>
              <a:rPr lang="en-US" sz="8800" kern="1200" dirty="0">
                <a:solidFill>
                  <a:schemeClr val="tx1"/>
                </a:solidFill>
                <a:latin typeface="+mj-lt"/>
                <a:ea typeface="+mj-ea"/>
                <a:cs typeface="+mj-cs"/>
              </a:rPr>
              <a:t>How do I Instrument?</a:t>
            </a:r>
          </a:p>
        </p:txBody>
      </p:sp>
    </p:spTree>
    <p:extLst>
      <p:ext uri="{BB962C8B-B14F-4D97-AF65-F5344CB8AC3E}">
        <p14:creationId xmlns:p14="http://schemas.microsoft.com/office/powerpoint/2010/main" val="3188363379"/>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808FBC3-029A-44D5-834D-9D8522BAE398}"/>
              </a:ext>
            </a:extLst>
          </p:cNvPr>
          <p:cNvSpPr txBox="1"/>
          <p:nvPr/>
        </p:nvSpPr>
        <p:spPr>
          <a:xfrm>
            <a:off x="851947" y="2010362"/>
            <a:ext cx="6469335" cy="369332"/>
          </a:xfrm>
          <a:prstGeom prst="rect">
            <a:avLst/>
          </a:prstGeom>
          <a:noFill/>
        </p:spPr>
        <p:txBody>
          <a:bodyPr wrap="none" rtlCol="0">
            <a:spAutoFit/>
          </a:bodyPr>
          <a:lstStyle/>
          <a:p>
            <a:pPr marL="285750" indent="-285750">
              <a:buFont typeface="Arial" panose="020B0604020202020204" pitchFamily="34" charset="0"/>
              <a:buChar char="•"/>
            </a:pPr>
            <a:r>
              <a:rPr lang="en-US" dirty="0"/>
              <a:t>Application Insights Status Monitor (for IIS Servers like on-</a:t>
            </a:r>
            <a:r>
              <a:rPr lang="en-US" dirty="0" err="1"/>
              <a:t>prem</a:t>
            </a:r>
            <a:r>
              <a:rPr lang="en-US" dirty="0"/>
              <a:t>)</a:t>
            </a:r>
          </a:p>
        </p:txBody>
      </p:sp>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CAD3AF-C466-48B5-BA96-5A284D25E0F1}"/>
              </a:ext>
            </a:extLst>
          </p:cNvPr>
          <p:cNvSpPr>
            <a:spLocks noGrp="1"/>
          </p:cNvSpPr>
          <p:nvPr>
            <p:ph type="title"/>
          </p:nvPr>
        </p:nvSpPr>
        <p:spPr>
          <a:xfrm>
            <a:off x="833002" y="365125"/>
            <a:ext cx="10520702" cy="1325563"/>
          </a:xfrm>
        </p:spPr>
        <p:txBody>
          <a:bodyPr>
            <a:normAutofit/>
          </a:bodyPr>
          <a:lstStyle/>
          <a:p>
            <a:r>
              <a:rPr lang="en-US" dirty="0"/>
              <a:t>Setting Up Your App</a:t>
            </a:r>
          </a:p>
        </p:txBody>
      </p:sp>
      <p:sp>
        <p:nvSpPr>
          <p:cNvPr id="3" name="Content Placeholder 2">
            <a:extLst>
              <a:ext uri="{FF2B5EF4-FFF2-40B4-BE49-F238E27FC236}">
                <a16:creationId xmlns:a16="http://schemas.microsoft.com/office/drawing/2014/main" id="{2DB6ACD3-CF86-4DFA-B276-044C4C010361}"/>
              </a:ext>
            </a:extLst>
          </p:cNvPr>
          <p:cNvSpPr>
            <a:spLocks noGrp="1"/>
          </p:cNvSpPr>
          <p:nvPr>
            <p:ph idx="1"/>
          </p:nvPr>
        </p:nvSpPr>
        <p:spPr>
          <a:xfrm>
            <a:off x="838201" y="2022601"/>
            <a:ext cx="10515503" cy="621987"/>
          </a:xfrm>
        </p:spPr>
        <p:txBody>
          <a:bodyPr>
            <a:normAutofit/>
          </a:bodyPr>
          <a:lstStyle/>
          <a:p>
            <a:r>
              <a:rPr lang="en-US" sz="2400" dirty="0"/>
              <a:t>Enable Extension on App Service Directly</a:t>
            </a:r>
          </a:p>
        </p:txBody>
      </p:sp>
      <p:pic>
        <p:nvPicPr>
          <p:cNvPr id="5" name="Picture 4">
            <a:extLst>
              <a:ext uri="{FF2B5EF4-FFF2-40B4-BE49-F238E27FC236}">
                <a16:creationId xmlns:a16="http://schemas.microsoft.com/office/drawing/2014/main" id="{DECBA1EF-2B20-4509-BA7F-045C277F0B15}"/>
              </a:ext>
            </a:extLst>
          </p:cNvPr>
          <p:cNvPicPr>
            <a:picLocks noChangeAspect="1"/>
          </p:cNvPicPr>
          <p:nvPr/>
        </p:nvPicPr>
        <p:blipFill>
          <a:blip r:embed="rId3"/>
          <a:stretch>
            <a:fillRect/>
          </a:stretch>
        </p:blipFill>
        <p:spPr>
          <a:xfrm>
            <a:off x="505494" y="515211"/>
            <a:ext cx="10863090" cy="6119999"/>
          </a:xfrm>
          <a:prstGeom prst="rect">
            <a:avLst/>
          </a:prstGeom>
        </p:spPr>
      </p:pic>
      <p:pic>
        <p:nvPicPr>
          <p:cNvPr id="6" name="Picture 5">
            <a:extLst>
              <a:ext uri="{FF2B5EF4-FFF2-40B4-BE49-F238E27FC236}">
                <a16:creationId xmlns:a16="http://schemas.microsoft.com/office/drawing/2014/main" id="{4D8D875E-50CA-4975-9E55-615FC9BEF282}"/>
              </a:ext>
            </a:extLst>
          </p:cNvPr>
          <p:cNvPicPr>
            <a:picLocks noChangeAspect="1"/>
          </p:cNvPicPr>
          <p:nvPr/>
        </p:nvPicPr>
        <p:blipFill>
          <a:blip r:embed="rId4"/>
          <a:stretch>
            <a:fillRect/>
          </a:stretch>
        </p:blipFill>
        <p:spPr>
          <a:xfrm>
            <a:off x="505494" y="2010362"/>
            <a:ext cx="11197321" cy="3815568"/>
          </a:xfrm>
          <a:prstGeom prst="rect">
            <a:avLst/>
          </a:prstGeom>
        </p:spPr>
      </p:pic>
      <p:pic>
        <p:nvPicPr>
          <p:cNvPr id="7" name="Picture 6">
            <a:extLst>
              <a:ext uri="{FF2B5EF4-FFF2-40B4-BE49-F238E27FC236}">
                <a16:creationId xmlns:a16="http://schemas.microsoft.com/office/drawing/2014/main" id="{DBF4349A-8A94-455F-8CA6-58F6F1A83C54}"/>
              </a:ext>
            </a:extLst>
          </p:cNvPr>
          <p:cNvPicPr>
            <a:picLocks noChangeAspect="1"/>
          </p:cNvPicPr>
          <p:nvPr/>
        </p:nvPicPr>
        <p:blipFill>
          <a:blip r:embed="rId5"/>
          <a:stretch>
            <a:fillRect/>
          </a:stretch>
        </p:blipFill>
        <p:spPr>
          <a:xfrm>
            <a:off x="2071105" y="536765"/>
            <a:ext cx="8235754" cy="6299681"/>
          </a:xfrm>
          <a:prstGeom prst="rect">
            <a:avLst/>
          </a:prstGeom>
        </p:spPr>
      </p:pic>
    </p:spTree>
    <p:extLst>
      <p:ext uri="{BB962C8B-B14F-4D97-AF65-F5344CB8AC3E}">
        <p14:creationId xmlns:p14="http://schemas.microsoft.com/office/powerpoint/2010/main" val="89848586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10" presetClass="exit" presetSubtype="0" fill="hold" grpId="1" nodeType="withEffect">
                                  <p:stCondLst>
                                    <p:cond delay="0"/>
                                  </p:stCondLst>
                                  <p:childTnLst>
                                    <p:animEffect transition="out" filter="fade">
                                      <p:cBhvr>
                                        <p:cTn id="13" dur="500"/>
                                        <p:tgtEl>
                                          <p:spTgt spid="3">
                                            <p:txEl>
                                              <p:pRg st="0" end="0"/>
                                            </p:txEl>
                                          </p:spTgt>
                                        </p:tgtEl>
                                      </p:cBhvr>
                                    </p:animEffect>
                                    <p:set>
                                      <p:cBhvr>
                                        <p:cTn id="14" dur="1" fill="hold">
                                          <p:stCondLst>
                                            <p:cond delay="499"/>
                                          </p:stCondLst>
                                        </p:cTn>
                                        <p:tgtEl>
                                          <p:spTgt spid="3">
                                            <p:txEl>
                                              <p:pRg st="0" end="0"/>
                                            </p:txEl>
                                          </p:spTgt>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6"/>
                                        </p:tgtEl>
                                      </p:cBhvr>
                                    </p:animEffect>
                                    <p:set>
                                      <p:cBhvr>
                                        <p:cTn id="30" dur="1" fill="hold">
                                          <p:stCondLst>
                                            <p:cond delay="499"/>
                                          </p:stCondLst>
                                        </p:cTn>
                                        <p:tgtEl>
                                          <p:spTgt spid="6"/>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3" grpId="1"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808FBC3-029A-44D5-834D-9D8522BAE398}"/>
              </a:ext>
            </a:extLst>
          </p:cNvPr>
          <p:cNvSpPr txBox="1"/>
          <p:nvPr/>
        </p:nvSpPr>
        <p:spPr>
          <a:xfrm>
            <a:off x="851947" y="2010362"/>
            <a:ext cx="6469335" cy="369332"/>
          </a:xfrm>
          <a:prstGeom prst="rect">
            <a:avLst/>
          </a:prstGeom>
          <a:noFill/>
        </p:spPr>
        <p:txBody>
          <a:bodyPr wrap="none" rtlCol="0">
            <a:spAutoFit/>
          </a:bodyPr>
          <a:lstStyle/>
          <a:p>
            <a:pPr marL="285750" indent="-285750">
              <a:buFont typeface="Arial" panose="020B0604020202020204" pitchFamily="34" charset="0"/>
              <a:buChar char="•"/>
            </a:pPr>
            <a:r>
              <a:rPr lang="en-US" dirty="0"/>
              <a:t>Application Insights Status Monitor (for IIS Servers like on-</a:t>
            </a:r>
            <a:r>
              <a:rPr lang="en-US" dirty="0" err="1"/>
              <a:t>prem</a:t>
            </a:r>
            <a:r>
              <a:rPr lang="en-US" dirty="0"/>
              <a:t>)</a:t>
            </a:r>
          </a:p>
        </p:txBody>
      </p:sp>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CAD3AF-C466-48B5-BA96-5A284D25E0F1}"/>
              </a:ext>
            </a:extLst>
          </p:cNvPr>
          <p:cNvSpPr>
            <a:spLocks noGrp="1"/>
          </p:cNvSpPr>
          <p:nvPr>
            <p:ph type="title"/>
          </p:nvPr>
        </p:nvSpPr>
        <p:spPr>
          <a:xfrm>
            <a:off x="833002" y="365125"/>
            <a:ext cx="10520702" cy="1325563"/>
          </a:xfrm>
        </p:spPr>
        <p:txBody>
          <a:bodyPr>
            <a:normAutofit/>
          </a:bodyPr>
          <a:lstStyle/>
          <a:p>
            <a:r>
              <a:rPr lang="en-US" dirty="0"/>
              <a:t>Setting Up Your App</a:t>
            </a:r>
          </a:p>
        </p:txBody>
      </p:sp>
      <p:sp>
        <p:nvSpPr>
          <p:cNvPr id="3" name="Content Placeholder 2">
            <a:extLst>
              <a:ext uri="{FF2B5EF4-FFF2-40B4-BE49-F238E27FC236}">
                <a16:creationId xmlns:a16="http://schemas.microsoft.com/office/drawing/2014/main" id="{2DB6ACD3-CF86-4DFA-B276-044C4C010361}"/>
              </a:ext>
            </a:extLst>
          </p:cNvPr>
          <p:cNvSpPr>
            <a:spLocks noGrp="1"/>
          </p:cNvSpPr>
          <p:nvPr>
            <p:ph idx="1"/>
          </p:nvPr>
        </p:nvSpPr>
        <p:spPr>
          <a:xfrm>
            <a:off x="838201" y="2022601"/>
            <a:ext cx="10515503" cy="621987"/>
          </a:xfrm>
        </p:spPr>
        <p:txBody>
          <a:bodyPr>
            <a:normAutofit/>
          </a:bodyPr>
          <a:lstStyle/>
          <a:p>
            <a:r>
              <a:rPr lang="en-US" sz="2400" dirty="0"/>
              <a:t>Configure Using Visual Studio</a:t>
            </a:r>
          </a:p>
        </p:txBody>
      </p:sp>
      <p:pic>
        <p:nvPicPr>
          <p:cNvPr id="4" name="Picture 3">
            <a:extLst>
              <a:ext uri="{FF2B5EF4-FFF2-40B4-BE49-F238E27FC236}">
                <a16:creationId xmlns:a16="http://schemas.microsoft.com/office/drawing/2014/main" id="{B7620454-729D-4D46-BC07-7A97A4D19B1C}"/>
              </a:ext>
            </a:extLst>
          </p:cNvPr>
          <p:cNvPicPr>
            <a:picLocks noChangeAspect="1"/>
          </p:cNvPicPr>
          <p:nvPr/>
        </p:nvPicPr>
        <p:blipFill>
          <a:blip r:embed="rId3"/>
          <a:stretch>
            <a:fillRect/>
          </a:stretch>
        </p:blipFill>
        <p:spPr>
          <a:xfrm>
            <a:off x="1196405" y="1087582"/>
            <a:ext cx="10143648" cy="5294848"/>
          </a:xfrm>
          <a:prstGeom prst="rect">
            <a:avLst/>
          </a:prstGeom>
        </p:spPr>
      </p:pic>
      <p:pic>
        <p:nvPicPr>
          <p:cNvPr id="6" name="Picture 5">
            <a:extLst>
              <a:ext uri="{FF2B5EF4-FFF2-40B4-BE49-F238E27FC236}">
                <a16:creationId xmlns:a16="http://schemas.microsoft.com/office/drawing/2014/main" id="{2E2A65CE-10E5-4537-A9F1-1FDF1FCC739B}"/>
              </a:ext>
            </a:extLst>
          </p:cNvPr>
          <p:cNvPicPr>
            <a:picLocks noChangeAspect="1"/>
          </p:cNvPicPr>
          <p:nvPr/>
        </p:nvPicPr>
        <p:blipFill>
          <a:blip r:embed="rId4"/>
          <a:stretch>
            <a:fillRect/>
          </a:stretch>
        </p:blipFill>
        <p:spPr>
          <a:xfrm>
            <a:off x="2755963" y="180900"/>
            <a:ext cx="6492875" cy="6492875"/>
          </a:xfrm>
          <a:prstGeom prst="rect">
            <a:avLst/>
          </a:prstGeom>
        </p:spPr>
      </p:pic>
      <p:pic>
        <p:nvPicPr>
          <p:cNvPr id="5" name="Picture 4">
            <a:extLst>
              <a:ext uri="{FF2B5EF4-FFF2-40B4-BE49-F238E27FC236}">
                <a16:creationId xmlns:a16="http://schemas.microsoft.com/office/drawing/2014/main" id="{A679B768-B0FF-4C9B-8377-6BFD2175DBFA}"/>
              </a:ext>
            </a:extLst>
          </p:cNvPr>
          <p:cNvPicPr>
            <a:picLocks noChangeAspect="1"/>
          </p:cNvPicPr>
          <p:nvPr/>
        </p:nvPicPr>
        <p:blipFill>
          <a:blip r:embed="rId5"/>
          <a:stretch>
            <a:fillRect/>
          </a:stretch>
        </p:blipFill>
        <p:spPr>
          <a:xfrm>
            <a:off x="2253615" y="269432"/>
            <a:ext cx="7268109" cy="6056064"/>
          </a:xfrm>
          <a:prstGeom prst="rect">
            <a:avLst/>
          </a:prstGeom>
        </p:spPr>
      </p:pic>
    </p:spTree>
    <p:extLst>
      <p:ext uri="{BB962C8B-B14F-4D97-AF65-F5344CB8AC3E}">
        <p14:creationId xmlns:p14="http://schemas.microsoft.com/office/powerpoint/2010/main" val="159235010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3">
                                            <p:txEl>
                                              <p:pRg st="0" end="0"/>
                                            </p:txEl>
                                          </p:spTgt>
                                        </p:tgtEl>
                                      </p:cBhvr>
                                    </p:animEffect>
                                    <p:set>
                                      <p:cBhvr>
                                        <p:cTn id="14" dur="1" fill="hold">
                                          <p:stCondLst>
                                            <p:cond delay="499"/>
                                          </p:stCondLst>
                                        </p:cTn>
                                        <p:tgtEl>
                                          <p:spTgt spid="3">
                                            <p:txEl>
                                              <p:pRg st="0" end="0"/>
                                            </p:txEl>
                                          </p:spTgt>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6"/>
                                        </p:tgtEl>
                                      </p:cBhvr>
                                    </p:animEffect>
                                    <p:set>
                                      <p:cBhvr>
                                        <p:cTn id="30" dur="1" fill="hold">
                                          <p:stCondLst>
                                            <p:cond delay="499"/>
                                          </p:stCondLst>
                                        </p:cTn>
                                        <p:tgtEl>
                                          <p:spTgt spid="6"/>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808FBC3-029A-44D5-834D-9D8522BAE398}"/>
              </a:ext>
            </a:extLst>
          </p:cNvPr>
          <p:cNvSpPr txBox="1"/>
          <p:nvPr/>
        </p:nvSpPr>
        <p:spPr>
          <a:xfrm>
            <a:off x="851947" y="2010362"/>
            <a:ext cx="6469335" cy="369332"/>
          </a:xfrm>
          <a:prstGeom prst="rect">
            <a:avLst/>
          </a:prstGeom>
          <a:noFill/>
        </p:spPr>
        <p:txBody>
          <a:bodyPr wrap="none" rtlCol="0">
            <a:spAutoFit/>
          </a:bodyPr>
          <a:lstStyle/>
          <a:p>
            <a:pPr marL="285750" indent="-285750">
              <a:buFont typeface="Arial" panose="020B0604020202020204" pitchFamily="34" charset="0"/>
              <a:buChar char="•"/>
            </a:pPr>
            <a:r>
              <a:rPr lang="en-US" dirty="0"/>
              <a:t>Application Insights Status Monitor (for IIS Servers like on-</a:t>
            </a:r>
            <a:r>
              <a:rPr lang="en-US" dirty="0" err="1"/>
              <a:t>prem</a:t>
            </a:r>
            <a:r>
              <a:rPr lang="en-US" dirty="0"/>
              <a:t>)</a:t>
            </a:r>
          </a:p>
        </p:txBody>
      </p:sp>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CAD3AF-C466-48B5-BA96-5A284D25E0F1}"/>
              </a:ext>
            </a:extLst>
          </p:cNvPr>
          <p:cNvSpPr>
            <a:spLocks noGrp="1"/>
          </p:cNvSpPr>
          <p:nvPr>
            <p:ph type="title"/>
          </p:nvPr>
        </p:nvSpPr>
        <p:spPr>
          <a:xfrm>
            <a:off x="833002" y="365125"/>
            <a:ext cx="10520702" cy="1325563"/>
          </a:xfrm>
        </p:spPr>
        <p:txBody>
          <a:bodyPr>
            <a:normAutofit/>
          </a:bodyPr>
          <a:lstStyle/>
          <a:p>
            <a:r>
              <a:rPr lang="en-US" dirty="0"/>
              <a:t>Setting Up Your App</a:t>
            </a:r>
          </a:p>
        </p:txBody>
      </p:sp>
      <p:sp>
        <p:nvSpPr>
          <p:cNvPr id="3" name="Content Placeholder 2">
            <a:extLst>
              <a:ext uri="{FF2B5EF4-FFF2-40B4-BE49-F238E27FC236}">
                <a16:creationId xmlns:a16="http://schemas.microsoft.com/office/drawing/2014/main" id="{2DB6ACD3-CF86-4DFA-B276-044C4C010361}"/>
              </a:ext>
            </a:extLst>
          </p:cNvPr>
          <p:cNvSpPr>
            <a:spLocks noGrp="1"/>
          </p:cNvSpPr>
          <p:nvPr>
            <p:ph idx="1"/>
          </p:nvPr>
        </p:nvSpPr>
        <p:spPr>
          <a:xfrm>
            <a:off x="838201" y="2022601"/>
            <a:ext cx="10515503" cy="621987"/>
          </a:xfrm>
        </p:spPr>
        <p:txBody>
          <a:bodyPr>
            <a:normAutofit/>
          </a:bodyPr>
          <a:lstStyle/>
          <a:p>
            <a:r>
              <a:rPr lang="en-US" sz="2400" dirty="0"/>
              <a:t>What about IIS?</a:t>
            </a:r>
          </a:p>
        </p:txBody>
      </p:sp>
      <p:sp>
        <p:nvSpPr>
          <p:cNvPr id="9" name="TextBox 8">
            <a:extLst>
              <a:ext uri="{FF2B5EF4-FFF2-40B4-BE49-F238E27FC236}">
                <a16:creationId xmlns:a16="http://schemas.microsoft.com/office/drawing/2014/main" id="{37C23327-E442-48E6-9E73-78AB97D6A4BE}"/>
              </a:ext>
            </a:extLst>
          </p:cNvPr>
          <p:cNvSpPr txBox="1"/>
          <p:nvPr/>
        </p:nvSpPr>
        <p:spPr>
          <a:xfrm>
            <a:off x="833002" y="1938761"/>
            <a:ext cx="8196603" cy="1692771"/>
          </a:xfrm>
          <a:prstGeom prst="rect">
            <a:avLst/>
          </a:prstGeom>
          <a:noFill/>
        </p:spPr>
        <p:txBody>
          <a:bodyPr wrap="none" rtlCol="0">
            <a:spAutoFit/>
          </a:bodyPr>
          <a:lstStyle/>
          <a:p>
            <a:pPr marL="285750" indent="-285750">
              <a:buFont typeface="Arial" panose="020B0604020202020204" pitchFamily="34" charset="0"/>
              <a:buChar char="•"/>
            </a:pPr>
            <a:r>
              <a:rPr lang="en-US" sz="3200" b="1" dirty="0"/>
              <a:t>Application Insights Status Monitor</a:t>
            </a:r>
          </a:p>
          <a:p>
            <a:pPr marL="742950" lvl="1" indent="-285750">
              <a:buFont typeface="Arial" panose="020B0604020202020204" pitchFamily="34" charset="0"/>
              <a:buChar char="•"/>
            </a:pPr>
            <a:r>
              <a:rPr lang="en-US" sz="2400" dirty="0"/>
              <a:t>PowerShell Module</a:t>
            </a:r>
          </a:p>
          <a:p>
            <a:pPr marL="742950" lvl="1" indent="-285750">
              <a:buFont typeface="Arial" panose="020B0604020202020204" pitchFamily="34" charset="0"/>
              <a:buChar char="•"/>
            </a:pPr>
            <a:r>
              <a:rPr lang="en-US" sz="2400" dirty="0"/>
              <a:t>Codeless Instrumentation of .NET Web Apps hosted in IIS</a:t>
            </a:r>
          </a:p>
          <a:p>
            <a:pPr marL="742950" lvl="1" indent="-285750">
              <a:buFont typeface="Arial" panose="020B0604020202020204" pitchFamily="34" charset="0"/>
              <a:buChar char="•"/>
            </a:pPr>
            <a:r>
              <a:rPr lang="en-US" sz="2400" dirty="0"/>
              <a:t>API commands to “turn on features”</a:t>
            </a:r>
          </a:p>
        </p:txBody>
      </p:sp>
    </p:spTree>
    <p:extLst>
      <p:ext uri="{BB962C8B-B14F-4D97-AF65-F5344CB8AC3E}">
        <p14:creationId xmlns:p14="http://schemas.microsoft.com/office/powerpoint/2010/main" val="14716207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3">
                                            <p:txEl>
                                              <p:pRg st="0" end="0"/>
                                            </p:txEl>
                                          </p:spTgt>
                                        </p:tgtEl>
                                      </p:cBhvr>
                                    </p:animEffect>
                                    <p:set>
                                      <p:cBhvr>
                                        <p:cTn id="12" dur="1" fill="hold">
                                          <p:stCondLst>
                                            <p:cond delay="499"/>
                                          </p:stCondLst>
                                        </p:cTn>
                                        <p:tgtEl>
                                          <p:spTgt spid="3">
                                            <p:txEl>
                                              <p:pRg st="0" end="0"/>
                                            </p:txEl>
                                          </p:spTgt>
                                        </p:tgtEl>
                                        <p:attrNameLst>
                                          <p:attrName>style.visibility</p:attrName>
                                        </p:attrNameLst>
                                      </p:cBhvr>
                                      <p:to>
                                        <p:strVal val="hidden"/>
                                      </p:to>
                                    </p:set>
                                  </p:childTnLst>
                                </p:cTn>
                              </p:par>
                              <p:par>
                                <p:cTn id="13" presetID="10" presetClass="entr" presetSubtype="0" fill="hold" grpId="0" nodeType="withEffect">
                                  <p:stCondLst>
                                    <p:cond delay="5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1000"/>
                                        <p:tgtEl>
                                          <p:spTgt spid="9">
                                            <p:txEl>
                                              <p:pRg st="0" end="0"/>
                                            </p:txEl>
                                          </p:spTgt>
                                        </p:tgtEl>
                                      </p:cBhvr>
                                    </p:animEffect>
                                  </p:childTnLst>
                                </p:cTn>
                              </p:par>
                              <p:par>
                                <p:cTn id="16" presetID="10" presetClass="entr" presetSubtype="0" fill="hold" grpId="0" nodeType="withEffect">
                                  <p:stCondLst>
                                    <p:cond delay="1500"/>
                                  </p:stCondLst>
                                  <p:childTnLst>
                                    <p:set>
                                      <p:cBhvr>
                                        <p:cTn id="17" dur="1" fill="hold">
                                          <p:stCondLst>
                                            <p:cond delay="0"/>
                                          </p:stCondLst>
                                        </p:cTn>
                                        <p:tgtEl>
                                          <p:spTgt spid="9">
                                            <p:txEl>
                                              <p:pRg st="1" end="1"/>
                                            </p:txEl>
                                          </p:spTgt>
                                        </p:tgtEl>
                                        <p:attrNameLst>
                                          <p:attrName>style.visibility</p:attrName>
                                        </p:attrNameLst>
                                      </p:cBhvr>
                                      <p:to>
                                        <p:strVal val="visible"/>
                                      </p:to>
                                    </p:set>
                                    <p:animEffect transition="in" filter="fade">
                                      <p:cBhvr>
                                        <p:cTn id="18" dur="1000"/>
                                        <p:tgtEl>
                                          <p:spTgt spid="9">
                                            <p:txEl>
                                              <p:pRg st="1" end="1"/>
                                            </p:txEl>
                                          </p:spTgt>
                                        </p:tgtEl>
                                      </p:cBhvr>
                                    </p:animEffect>
                                  </p:childTnLst>
                                </p:cTn>
                              </p:par>
                              <p:par>
                                <p:cTn id="19" presetID="10" presetClass="entr" presetSubtype="0" fill="hold" grpId="0" nodeType="withEffect">
                                  <p:stCondLst>
                                    <p:cond delay="2500"/>
                                  </p:stCondLst>
                                  <p:childTnLst>
                                    <p:set>
                                      <p:cBhvr>
                                        <p:cTn id="20" dur="1" fill="hold">
                                          <p:stCondLst>
                                            <p:cond delay="0"/>
                                          </p:stCondLst>
                                        </p:cTn>
                                        <p:tgtEl>
                                          <p:spTgt spid="9">
                                            <p:txEl>
                                              <p:pRg st="2" end="2"/>
                                            </p:txEl>
                                          </p:spTgt>
                                        </p:tgtEl>
                                        <p:attrNameLst>
                                          <p:attrName>style.visibility</p:attrName>
                                        </p:attrNameLst>
                                      </p:cBhvr>
                                      <p:to>
                                        <p:strVal val="visible"/>
                                      </p:to>
                                    </p:set>
                                    <p:animEffect transition="in" filter="fade">
                                      <p:cBhvr>
                                        <p:cTn id="21" dur="1000"/>
                                        <p:tgtEl>
                                          <p:spTgt spid="9">
                                            <p:txEl>
                                              <p:pRg st="2" end="2"/>
                                            </p:txEl>
                                          </p:spTgt>
                                        </p:tgtEl>
                                      </p:cBhvr>
                                    </p:animEffect>
                                  </p:childTnLst>
                                </p:cTn>
                              </p:par>
                              <p:par>
                                <p:cTn id="22" presetID="10" presetClass="entr" presetSubtype="0" fill="hold" grpId="0" nodeType="withEffect">
                                  <p:stCondLst>
                                    <p:cond delay="3500"/>
                                  </p:stCondLst>
                                  <p:childTnLst>
                                    <p:set>
                                      <p:cBhvr>
                                        <p:cTn id="23" dur="1" fill="hold">
                                          <p:stCondLst>
                                            <p:cond delay="0"/>
                                          </p:stCondLst>
                                        </p:cTn>
                                        <p:tgtEl>
                                          <p:spTgt spid="9">
                                            <p:txEl>
                                              <p:pRg st="3" end="3"/>
                                            </p:txEl>
                                          </p:spTgt>
                                        </p:tgtEl>
                                        <p:attrNameLst>
                                          <p:attrName>style.visibility</p:attrName>
                                        </p:attrNameLst>
                                      </p:cBhvr>
                                      <p:to>
                                        <p:strVal val="visible"/>
                                      </p:to>
                                    </p:set>
                                    <p:animEffect transition="in" filter="fade">
                                      <p:cBhvr>
                                        <p:cTn id="24" dur="10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uiExpand="1" build="allAtOnce"/>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D7FE0-C164-4A92-AE01-2CCD8141C682}"/>
              </a:ext>
            </a:extLst>
          </p:cNvPr>
          <p:cNvSpPr>
            <a:spLocks noGrp="1"/>
          </p:cNvSpPr>
          <p:nvPr>
            <p:ph type="title"/>
          </p:nvPr>
        </p:nvSpPr>
        <p:spPr>
          <a:xfrm>
            <a:off x="804671" y="2600324"/>
            <a:ext cx="7637580" cy="3277961"/>
          </a:xfrm>
        </p:spPr>
        <p:txBody>
          <a:bodyPr vert="horz" lIns="91440" tIns="45720" rIns="91440" bIns="45720" rtlCol="0" anchor="t">
            <a:normAutofit/>
          </a:bodyPr>
          <a:lstStyle/>
          <a:p>
            <a:r>
              <a:rPr lang="en-US" sz="8800" kern="1200" dirty="0">
                <a:solidFill>
                  <a:schemeClr val="tx1"/>
                </a:solidFill>
                <a:latin typeface="+mj-lt"/>
                <a:ea typeface="+mj-ea"/>
                <a:cs typeface="+mj-cs"/>
              </a:rPr>
              <a:t>Setting up App Insights</a:t>
            </a:r>
          </a:p>
        </p:txBody>
      </p:sp>
      <p:sp>
        <p:nvSpPr>
          <p:cNvPr id="3" name="Content Placeholder 2">
            <a:extLst>
              <a:ext uri="{FF2B5EF4-FFF2-40B4-BE49-F238E27FC236}">
                <a16:creationId xmlns:a16="http://schemas.microsoft.com/office/drawing/2014/main" id="{3268A64B-84D3-4B91-9768-13F0B1310CB3}"/>
              </a:ext>
            </a:extLst>
          </p:cNvPr>
          <p:cNvSpPr>
            <a:spLocks noGrp="1"/>
          </p:cNvSpPr>
          <p:nvPr>
            <p:ph idx="1"/>
          </p:nvPr>
        </p:nvSpPr>
        <p:spPr>
          <a:xfrm>
            <a:off x="804672" y="1300450"/>
            <a:ext cx="4167376" cy="1155525"/>
          </a:xfrm>
        </p:spPr>
        <p:txBody>
          <a:bodyPr vert="horz" lIns="91440" tIns="45720" rIns="91440" bIns="45720" rtlCol="0" anchor="b">
            <a:normAutofit/>
          </a:bodyPr>
          <a:lstStyle/>
          <a:p>
            <a:pPr marL="0" indent="0">
              <a:buNone/>
            </a:pPr>
            <a:r>
              <a:rPr lang="en-US" sz="6000" kern="1200" dirty="0">
                <a:solidFill>
                  <a:schemeClr val="tx1"/>
                </a:solidFill>
                <a:latin typeface="+mn-lt"/>
                <a:ea typeface="+mn-ea"/>
                <a:cs typeface="+mn-cs"/>
              </a:rPr>
              <a:t>Demo</a:t>
            </a:r>
          </a:p>
        </p:txBody>
      </p:sp>
    </p:spTree>
    <p:extLst>
      <p:ext uri="{BB962C8B-B14F-4D97-AF65-F5344CB8AC3E}">
        <p14:creationId xmlns:p14="http://schemas.microsoft.com/office/powerpoint/2010/main" val="3353837823"/>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D7FE0-C164-4A92-AE01-2CCD8141C682}"/>
              </a:ext>
            </a:extLst>
          </p:cNvPr>
          <p:cNvSpPr>
            <a:spLocks noGrp="1"/>
          </p:cNvSpPr>
          <p:nvPr>
            <p:ph type="title"/>
          </p:nvPr>
        </p:nvSpPr>
        <p:spPr>
          <a:xfrm>
            <a:off x="804671" y="2600324"/>
            <a:ext cx="7637580" cy="3277961"/>
          </a:xfrm>
        </p:spPr>
        <p:txBody>
          <a:bodyPr vert="horz" lIns="91440" tIns="45720" rIns="91440" bIns="45720" rtlCol="0" anchor="t">
            <a:normAutofit/>
          </a:bodyPr>
          <a:lstStyle/>
          <a:p>
            <a:r>
              <a:rPr lang="en-US" sz="8800" kern="1200" dirty="0">
                <a:solidFill>
                  <a:schemeClr val="tx1"/>
                </a:solidFill>
                <a:latin typeface="+mj-lt"/>
                <a:ea typeface="+mj-ea"/>
                <a:cs typeface="+mj-cs"/>
              </a:rPr>
              <a:t>What do I do with this data?</a:t>
            </a:r>
          </a:p>
        </p:txBody>
      </p:sp>
    </p:spTree>
    <p:extLst>
      <p:ext uri="{BB962C8B-B14F-4D97-AF65-F5344CB8AC3E}">
        <p14:creationId xmlns:p14="http://schemas.microsoft.com/office/powerpoint/2010/main" val="3825723028"/>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5B8B281-99C3-4BCA-BEFC-93DE9EC0886D}"/>
              </a:ext>
            </a:extLst>
          </p:cNvPr>
          <p:cNvSpPr>
            <a:spLocks noGrp="1"/>
          </p:cNvSpPr>
          <p:nvPr>
            <p:ph type="title"/>
          </p:nvPr>
        </p:nvSpPr>
        <p:spPr>
          <a:xfrm>
            <a:off x="833002" y="365125"/>
            <a:ext cx="10520702" cy="1325563"/>
          </a:xfrm>
        </p:spPr>
        <p:txBody>
          <a:bodyPr>
            <a:normAutofit/>
          </a:bodyPr>
          <a:lstStyle/>
          <a:p>
            <a:r>
              <a:rPr lang="en-US" dirty="0"/>
              <a:t>Consuming the Data</a:t>
            </a:r>
          </a:p>
        </p:txBody>
      </p:sp>
      <p:pic>
        <p:nvPicPr>
          <p:cNvPr id="6" name="Picture 5">
            <a:extLst>
              <a:ext uri="{FF2B5EF4-FFF2-40B4-BE49-F238E27FC236}">
                <a16:creationId xmlns:a16="http://schemas.microsoft.com/office/drawing/2014/main" id="{1B23FB22-AC4D-4807-8302-5EB0CC575EDD}"/>
              </a:ext>
            </a:extLst>
          </p:cNvPr>
          <p:cNvPicPr>
            <a:picLocks noChangeAspect="1"/>
          </p:cNvPicPr>
          <p:nvPr/>
        </p:nvPicPr>
        <p:blipFill>
          <a:blip r:embed="rId3"/>
          <a:stretch>
            <a:fillRect/>
          </a:stretch>
        </p:blipFill>
        <p:spPr>
          <a:xfrm>
            <a:off x="1354974" y="421673"/>
            <a:ext cx="9249943" cy="6230455"/>
          </a:xfrm>
          <a:prstGeom prst="rect">
            <a:avLst/>
          </a:prstGeom>
        </p:spPr>
      </p:pic>
      <p:pic>
        <p:nvPicPr>
          <p:cNvPr id="9" name="Picture 8">
            <a:extLst>
              <a:ext uri="{FF2B5EF4-FFF2-40B4-BE49-F238E27FC236}">
                <a16:creationId xmlns:a16="http://schemas.microsoft.com/office/drawing/2014/main" id="{907F3A56-ABEF-4F5F-9C64-D89F5CB840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6999" y="205872"/>
            <a:ext cx="9412707" cy="6581883"/>
          </a:xfrm>
          <a:prstGeom prst="rect">
            <a:avLst/>
          </a:prstGeom>
        </p:spPr>
      </p:pic>
      <p:pic>
        <p:nvPicPr>
          <p:cNvPr id="15" name="Picture 14">
            <a:extLst>
              <a:ext uri="{FF2B5EF4-FFF2-40B4-BE49-F238E27FC236}">
                <a16:creationId xmlns:a16="http://schemas.microsoft.com/office/drawing/2014/main" id="{5127E3BA-435A-47CA-BC1D-F86F071F23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530" y="521934"/>
            <a:ext cx="11263224" cy="5402271"/>
          </a:xfrm>
          <a:prstGeom prst="rect">
            <a:avLst/>
          </a:prstGeom>
        </p:spPr>
      </p:pic>
      <p:pic>
        <p:nvPicPr>
          <p:cNvPr id="19" name="Picture 18">
            <a:extLst>
              <a:ext uri="{FF2B5EF4-FFF2-40B4-BE49-F238E27FC236}">
                <a16:creationId xmlns:a16="http://schemas.microsoft.com/office/drawing/2014/main" id="{E7449BF5-F33F-4061-8FF0-9875240BB8B5}"/>
              </a:ext>
            </a:extLst>
          </p:cNvPr>
          <p:cNvPicPr>
            <a:picLocks noChangeAspect="1"/>
          </p:cNvPicPr>
          <p:nvPr/>
        </p:nvPicPr>
        <p:blipFill>
          <a:blip r:embed="rId6"/>
          <a:stretch>
            <a:fillRect/>
          </a:stretch>
        </p:blipFill>
        <p:spPr>
          <a:xfrm>
            <a:off x="332415" y="416750"/>
            <a:ext cx="11295059" cy="5919316"/>
          </a:xfrm>
          <a:prstGeom prst="rect">
            <a:avLst/>
          </a:prstGeom>
        </p:spPr>
      </p:pic>
      <p:pic>
        <p:nvPicPr>
          <p:cNvPr id="24" name="Picture 23">
            <a:extLst>
              <a:ext uri="{FF2B5EF4-FFF2-40B4-BE49-F238E27FC236}">
                <a16:creationId xmlns:a16="http://schemas.microsoft.com/office/drawing/2014/main" id="{F4606BCA-ADFA-47E6-B8B6-B29DC7C27B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1521" y="236359"/>
            <a:ext cx="11475187" cy="6201518"/>
          </a:xfrm>
          <a:prstGeom prst="rect">
            <a:avLst/>
          </a:prstGeom>
        </p:spPr>
      </p:pic>
      <p:pic>
        <p:nvPicPr>
          <p:cNvPr id="26" name="Picture 25">
            <a:extLst>
              <a:ext uri="{FF2B5EF4-FFF2-40B4-BE49-F238E27FC236}">
                <a16:creationId xmlns:a16="http://schemas.microsoft.com/office/drawing/2014/main" id="{970AC2A0-6A82-467F-A804-B7F71F8458D9}"/>
              </a:ext>
            </a:extLst>
          </p:cNvPr>
          <p:cNvPicPr>
            <a:picLocks noChangeAspect="1"/>
          </p:cNvPicPr>
          <p:nvPr/>
        </p:nvPicPr>
        <p:blipFill>
          <a:blip r:embed="rId8"/>
          <a:stretch>
            <a:fillRect/>
          </a:stretch>
        </p:blipFill>
        <p:spPr>
          <a:xfrm>
            <a:off x="455991" y="183848"/>
            <a:ext cx="11663178" cy="6418785"/>
          </a:xfrm>
          <a:prstGeom prst="rect">
            <a:avLst/>
          </a:prstGeom>
        </p:spPr>
      </p:pic>
      <p:pic>
        <p:nvPicPr>
          <p:cNvPr id="3" name="Picture 2">
            <a:extLst>
              <a:ext uri="{FF2B5EF4-FFF2-40B4-BE49-F238E27FC236}">
                <a16:creationId xmlns:a16="http://schemas.microsoft.com/office/drawing/2014/main" id="{99302F76-8B6F-4E32-B79B-4943407F8FCC}"/>
              </a:ext>
            </a:extLst>
          </p:cNvPr>
          <p:cNvPicPr>
            <a:picLocks noChangeAspect="1"/>
          </p:cNvPicPr>
          <p:nvPr/>
        </p:nvPicPr>
        <p:blipFill>
          <a:blip r:embed="rId9"/>
          <a:stretch>
            <a:fillRect/>
          </a:stretch>
        </p:blipFill>
        <p:spPr>
          <a:xfrm>
            <a:off x="3486860" y="217175"/>
            <a:ext cx="5054716" cy="6385458"/>
          </a:xfrm>
          <a:prstGeom prst="rect">
            <a:avLst/>
          </a:prstGeom>
        </p:spPr>
      </p:pic>
      <p:pic>
        <p:nvPicPr>
          <p:cNvPr id="7" name="Picture 6">
            <a:extLst>
              <a:ext uri="{FF2B5EF4-FFF2-40B4-BE49-F238E27FC236}">
                <a16:creationId xmlns:a16="http://schemas.microsoft.com/office/drawing/2014/main" id="{946FDECF-DDC5-403B-AFE8-4EE8D11E6245}"/>
              </a:ext>
            </a:extLst>
          </p:cNvPr>
          <p:cNvPicPr>
            <a:picLocks noChangeAspect="1"/>
          </p:cNvPicPr>
          <p:nvPr/>
        </p:nvPicPr>
        <p:blipFill>
          <a:blip r:embed="rId10"/>
          <a:stretch>
            <a:fillRect/>
          </a:stretch>
        </p:blipFill>
        <p:spPr>
          <a:xfrm>
            <a:off x="2041354" y="327044"/>
            <a:ext cx="8563563" cy="6200588"/>
          </a:xfrm>
          <a:prstGeom prst="rect">
            <a:avLst/>
          </a:prstGeom>
        </p:spPr>
      </p:pic>
    </p:spTree>
    <p:extLst>
      <p:ext uri="{BB962C8B-B14F-4D97-AF65-F5344CB8AC3E}">
        <p14:creationId xmlns:p14="http://schemas.microsoft.com/office/powerpoint/2010/main" val="68637280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15"/>
                                        </p:tgtEl>
                                      </p:cBhvr>
                                    </p:animEffect>
                                    <p:set>
                                      <p:cBhvr>
                                        <p:cTn id="36" dur="1" fill="hold">
                                          <p:stCondLst>
                                            <p:cond delay="499"/>
                                          </p:stCondLst>
                                        </p:cTn>
                                        <p:tgtEl>
                                          <p:spTgt spid="15"/>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9"/>
                                        </p:tgtEl>
                                      </p:cBhvr>
                                    </p:animEffect>
                                    <p:set>
                                      <p:cBhvr>
                                        <p:cTn id="44" dur="1" fill="hold">
                                          <p:stCondLst>
                                            <p:cond delay="499"/>
                                          </p:stCondLst>
                                        </p:cTn>
                                        <p:tgtEl>
                                          <p:spTgt spid="19"/>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24"/>
                                        </p:tgtEl>
                                      </p:cBhvr>
                                    </p:animEffect>
                                    <p:set>
                                      <p:cBhvr>
                                        <p:cTn id="52" dur="1" fill="hold">
                                          <p:stCondLst>
                                            <p:cond delay="499"/>
                                          </p:stCondLst>
                                        </p:cTn>
                                        <p:tgtEl>
                                          <p:spTgt spid="24"/>
                                        </p:tgtEl>
                                        <p:attrNameLst>
                                          <p:attrName>style.visibility</p:attrName>
                                        </p:attrNameLst>
                                      </p:cBhvr>
                                      <p:to>
                                        <p:strVal val="hidden"/>
                                      </p:to>
                                    </p:set>
                                  </p:childTnLst>
                                </p:cTn>
                              </p:par>
                              <p:par>
                                <p:cTn id="53" presetID="10" presetClass="entr" presetSubtype="0"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nodeType="clickEffect">
                                  <p:stCondLst>
                                    <p:cond delay="0"/>
                                  </p:stCondLst>
                                  <p:childTnLst>
                                    <p:animEffect transition="out" filter="fade">
                                      <p:cBhvr>
                                        <p:cTn id="59" dur="500"/>
                                        <p:tgtEl>
                                          <p:spTgt spid="26"/>
                                        </p:tgtEl>
                                      </p:cBhvr>
                                    </p:animEffect>
                                    <p:set>
                                      <p:cBhvr>
                                        <p:cTn id="60" dur="1" fill="hold">
                                          <p:stCondLst>
                                            <p:cond delay="499"/>
                                          </p:stCondLst>
                                        </p:cTn>
                                        <p:tgtEl>
                                          <p:spTgt spid="26"/>
                                        </p:tgtEl>
                                        <p:attrNameLst>
                                          <p:attrName>style.visibility</p:attrName>
                                        </p:attrNameLst>
                                      </p:cBhvr>
                                      <p:to>
                                        <p:strVal val="hidden"/>
                                      </p:to>
                                    </p:set>
                                  </p:childTnLst>
                                </p:cTn>
                              </p:par>
                              <p:par>
                                <p:cTn id="61" presetID="10" presetClass="entr" presetSubtype="0" fill="hold" nodeType="withEffect">
                                  <p:stCondLst>
                                    <p:cond delay="0"/>
                                  </p:stCondLst>
                                  <p:childTnLst>
                                    <p:set>
                                      <p:cBhvr>
                                        <p:cTn id="62" dur="1" fill="hold">
                                          <p:stCondLst>
                                            <p:cond delay="0"/>
                                          </p:stCondLst>
                                        </p:cTn>
                                        <p:tgtEl>
                                          <p:spTgt spid="3"/>
                                        </p:tgtEl>
                                        <p:attrNameLst>
                                          <p:attrName>style.visibility</p:attrName>
                                        </p:attrNameLst>
                                      </p:cBhvr>
                                      <p:to>
                                        <p:strVal val="visible"/>
                                      </p:to>
                                    </p:set>
                                    <p:animEffect transition="in" filter="fade">
                                      <p:cBhvr>
                                        <p:cTn id="6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4E0D3A-5125-4E7E-9D8A-6A0C7D201FDD}"/>
              </a:ext>
            </a:extLst>
          </p:cNvPr>
          <p:cNvSpPr>
            <a:spLocks noGrp="1"/>
          </p:cNvSpPr>
          <p:nvPr>
            <p:ph type="title"/>
          </p:nvPr>
        </p:nvSpPr>
        <p:spPr>
          <a:xfrm>
            <a:off x="804671" y="2600324"/>
            <a:ext cx="6405753" cy="3277961"/>
          </a:xfrm>
        </p:spPr>
        <p:txBody>
          <a:bodyPr vert="horz" lIns="91440" tIns="45720" rIns="91440" bIns="45720" rtlCol="0" anchor="t">
            <a:noAutofit/>
          </a:bodyPr>
          <a:lstStyle/>
          <a:p>
            <a:r>
              <a:rPr lang="en-US" sz="8800" kern="1200" dirty="0">
                <a:solidFill>
                  <a:schemeClr val="tx1"/>
                </a:solidFill>
                <a:latin typeface="+mj-lt"/>
                <a:ea typeface="+mj-ea"/>
                <a:cs typeface="+mj-cs"/>
              </a:rPr>
              <a:t>Consuming Telemetry in Action</a:t>
            </a:r>
          </a:p>
        </p:txBody>
      </p:sp>
      <p:sp>
        <p:nvSpPr>
          <p:cNvPr id="3" name="Content Placeholder 2">
            <a:extLst>
              <a:ext uri="{FF2B5EF4-FFF2-40B4-BE49-F238E27FC236}">
                <a16:creationId xmlns:a16="http://schemas.microsoft.com/office/drawing/2014/main" id="{DD88E765-5787-4FD8-8B37-1856634B5695}"/>
              </a:ext>
            </a:extLst>
          </p:cNvPr>
          <p:cNvSpPr>
            <a:spLocks noGrp="1"/>
          </p:cNvSpPr>
          <p:nvPr>
            <p:ph idx="1"/>
          </p:nvPr>
        </p:nvSpPr>
        <p:spPr>
          <a:xfrm>
            <a:off x="804672" y="1300450"/>
            <a:ext cx="4167376" cy="1155525"/>
          </a:xfrm>
        </p:spPr>
        <p:txBody>
          <a:bodyPr vert="horz" lIns="91440" tIns="45720" rIns="91440" bIns="45720" rtlCol="0" anchor="b">
            <a:normAutofit/>
          </a:bodyPr>
          <a:lstStyle/>
          <a:p>
            <a:pPr marL="0" indent="0">
              <a:buNone/>
            </a:pPr>
            <a:r>
              <a:rPr lang="en-US" sz="6000" kern="1200" dirty="0">
                <a:solidFill>
                  <a:schemeClr val="tx1"/>
                </a:solidFill>
                <a:latin typeface="+mn-lt"/>
                <a:ea typeface="+mn-ea"/>
                <a:cs typeface="+mn-cs"/>
              </a:rPr>
              <a:t>Demo</a:t>
            </a:r>
          </a:p>
        </p:txBody>
      </p:sp>
    </p:spTree>
    <p:extLst>
      <p:ext uri="{BB962C8B-B14F-4D97-AF65-F5344CB8AC3E}">
        <p14:creationId xmlns:p14="http://schemas.microsoft.com/office/powerpoint/2010/main" val="808419036"/>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4E0D3A-5125-4E7E-9D8A-6A0C7D201FDD}"/>
              </a:ext>
            </a:extLst>
          </p:cNvPr>
          <p:cNvSpPr>
            <a:spLocks noGrp="1"/>
          </p:cNvSpPr>
          <p:nvPr>
            <p:ph type="title"/>
          </p:nvPr>
        </p:nvSpPr>
        <p:spPr>
          <a:xfrm>
            <a:off x="804671" y="2600324"/>
            <a:ext cx="6405753" cy="3277961"/>
          </a:xfrm>
        </p:spPr>
        <p:txBody>
          <a:bodyPr vert="horz" lIns="91440" tIns="45720" rIns="91440" bIns="45720" rtlCol="0" anchor="t">
            <a:noAutofit/>
          </a:bodyPr>
          <a:lstStyle/>
          <a:p>
            <a:r>
              <a:rPr lang="en-US" sz="8800" kern="1200" dirty="0">
                <a:solidFill>
                  <a:schemeClr val="tx1"/>
                </a:solidFill>
                <a:latin typeface="+mj-lt"/>
                <a:ea typeface="+mj-ea"/>
                <a:cs typeface="+mj-cs"/>
              </a:rPr>
              <a:t>I have production </a:t>
            </a:r>
            <a:r>
              <a:rPr lang="en-US" sz="8800" dirty="0"/>
              <a:t>i</a:t>
            </a:r>
            <a:r>
              <a:rPr lang="en-US" sz="8800" kern="1200" dirty="0">
                <a:solidFill>
                  <a:schemeClr val="tx1"/>
                </a:solidFill>
                <a:latin typeface="+mj-lt"/>
                <a:ea typeface="+mj-ea"/>
                <a:cs typeface="+mj-cs"/>
              </a:rPr>
              <a:t>ssues</a:t>
            </a:r>
          </a:p>
        </p:txBody>
      </p:sp>
    </p:spTree>
    <p:extLst>
      <p:ext uri="{BB962C8B-B14F-4D97-AF65-F5344CB8AC3E}">
        <p14:creationId xmlns:p14="http://schemas.microsoft.com/office/powerpoint/2010/main" val="2326113012"/>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1E84B80-4484-43D1-BF73-AF7E2BA5688C}"/>
              </a:ext>
            </a:extLst>
          </p:cNvPr>
          <p:cNvSpPr>
            <a:spLocks noGrp="1"/>
          </p:cNvSpPr>
          <p:nvPr>
            <p:ph type="title"/>
          </p:nvPr>
        </p:nvSpPr>
        <p:spPr>
          <a:xfrm>
            <a:off x="833097" y="365125"/>
            <a:ext cx="10520702" cy="1325563"/>
          </a:xfrm>
        </p:spPr>
        <p:txBody>
          <a:bodyPr>
            <a:normAutofit/>
          </a:bodyPr>
          <a:lstStyle/>
          <a:p>
            <a:r>
              <a:rPr lang="en-US" dirty="0"/>
              <a:t>Reasons for Production Issues</a:t>
            </a:r>
          </a:p>
        </p:txBody>
      </p:sp>
      <p:sp>
        <p:nvSpPr>
          <p:cNvPr id="3" name="Content Placeholder 2">
            <a:extLst>
              <a:ext uri="{FF2B5EF4-FFF2-40B4-BE49-F238E27FC236}">
                <a16:creationId xmlns:a16="http://schemas.microsoft.com/office/drawing/2014/main" id="{FDC4DB02-F00F-4C7A-A519-BD367DEA6700}"/>
              </a:ext>
            </a:extLst>
          </p:cNvPr>
          <p:cNvSpPr>
            <a:spLocks noGrp="1"/>
          </p:cNvSpPr>
          <p:nvPr>
            <p:ph idx="1"/>
          </p:nvPr>
        </p:nvSpPr>
        <p:spPr>
          <a:xfrm>
            <a:off x="838201" y="2022601"/>
            <a:ext cx="10515598" cy="4154361"/>
          </a:xfrm>
        </p:spPr>
        <p:txBody>
          <a:bodyPr>
            <a:normAutofit lnSpcReduction="10000"/>
          </a:bodyPr>
          <a:lstStyle/>
          <a:p>
            <a:r>
              <a:rPr lang="en-US" sz="3600" dirty="0"/>
              <a:t>Environment Configuration</a:t>
            </a:r>
          </a:p>
          <a:p>
            <a:endParaRPr lang="en-US" sz="3600" dirty="0"/>
          </a:p>
          <a:p>
            <a:r>
              <a:rPr lang="en-US" sz="3600" dirty="0"/>
              <a:t>Data Exposing Bugs in Code</a:t>
            </a:r>
          </a:p>
          <a:p>
            <a:endParaRPr lang="en-US" sz="3600" dirty="0"/>
          </a:p>
          <a:p>
            <a:r>
              <a:rPr lang="en-US" sz="3600" dirty="0"/>
              <a:t>Scaling Issues</a:t>
            </a:r>
          </a:p>
          <a:p>
            <a:endParaRPr lang="en-US" sz="3600" dirty="0"/>
          </a:p>
          <a:p>
            <a:r>
              <a:rPr lang="en-US" sz="3600" dirty="0"/>
              <a:t>Really Anything Else</a:t>
            </a:r>
          </a:p>
        </p:txBody>
      </p:sp>
    </p:spTree>
    <p:extLst>
      <p:ext uri="{BB962C8B-B14F-4D97-AF65-F5344CB8AC3E}">
        <p14:creationId xmlns:p14="http://schemas.microsoft.com/office/powerpoint/2010/main" val="5250561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1"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6">
            <a:extLst>
              <a:ext uri="{FF2B5EF4-FFF2-40B4-BE49-F238E27FC236}">
                <a16:creationId xmlns:a16="http://schemas.microsoft.com/office/drawing/2014/main" id="{01BE9410-D0CD-0752-C4E8-454C7ECA3B8C}"/>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716512" y="4001816"/>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1FC1899-1652-4A30-D6F5-B11C6C98E5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7308" y="4006280"/>
            <a:ext cx="562571" cy="457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2A48996A-B152-F366-6E42-C884CC0C98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5147" y="2340717"/>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a:extLst>
              <a:ext uri="{FF2B5EF4-FFF2-40B4-BE49-F238E27FC236}">
                <a16:creationId xmlns:a16="http://schemas.microsoft.com/office/drawing/2014/main" id="{B0990EDC-1ABD-FF85-2299-BCC1AB21EA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43476" y="4006280"/>
            <a:ext cx="392013" cy="4572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a:extLst>
              <a:ext uri="{FF2B5EF4-FFF2-40B4-BE49-F238E27FC236}">
                <a16:creationId xmlns:a16="http://schemas.microsoft.com/office/drawing/2014/main" id="{BBD4ACEB-FCFE-7D4C-5C14-0408986504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31692" y="4797145"/>
            <a:ext cx="426839" cy="4572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a:extLst>
              <a:ext uri="{FF2B5EF4-FFF2-40B4-BE49-F238E27FC236}">
                <a16:creationId xmlns:a16="http://schemas.microsoft.com/office/drawing/2014/main" id="{F961560F-A9C4-85FF-CDFD-46D88C3168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39086" y="4006280"/>
            <a:ext cx="660797" cy="4572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8" descr="Website icon png, Website icon png Transparent FREE for download on WebStockReview 2022">
            <a:extLst>
              <a:ext uri="{FF2B5EF4-FFF2-40B4-BE49-F238E27FC236}">
                <a16:creationId xmlns:a16="http://schemas.microsoft.com/office/drawing/2014/main" id="{8199570B-BF0D-B92E-180C-0A1D94B4648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10760" y="1555256"/>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6" name="Content Placeholder 4" descr="A person smiling for the camera&#10;&#10;Description automatically generated with medium confidence">
            <a:extLst>
              <a:ext uri="{FF2B5EF4-FFF2-40B4-BE49-F238E27FC236}">
                <a16:creationId xmlns:a16="http://schemas.microsoft.com/office/drawing/2014/main" id="{419B9BA8-DD48-DA8F-78D8-6D1FA6265594}"/>
              </a:ext>
            </a:extLst>
          </p:cNvPr>
          <p:cNvPicPr>
            <a:picLocks noGrp="1" noChangeAspect="1"/>
          </p:cNvPicPr>
          <p:nvPr>
            <p:ph idx="1"/>
          </p:nvPr>
        </p:nvPicPr>
        <p:blipFill>
          <a:blip r:embed="rId10">
            <a:extLst>
              <a:ext uri="{28A0092B-C50C-407E-A947-70E740481C1C}">
                <a14:useLocalDpi xmlns:a14="http://schemas.microsoft.com/office/drawing/2010/main" val="0"/>
              </a:ext>
            </a:extLst>
          </a:blip>
          <a:stretch>
            <a:fillRect/>
          </a:stretch>
        </p:blipFill>
        <p:spPr>
          <a:xfrm>
            <a:off x="505720" y="1253331"/>
            <a:ext cx="4351339" cy="4351339"/>
          </a:xfrm>
        </p:spPr>
      </p:pic>
      <p:pic>
        <p:nvPicPr>
          <p:cNvPr id="17" name="Picture 20" descr="Podcast Icon Png, Transparent Png - kindpng">
            <a:extLst>
              <a:ext uri="{FF2B5EF4-FFF2-40B4-BE49-F238E27FC236}">
                <a16:creationId xmlns:a16="http://schemas.microsoft.com/office/drawing/2014/main" id="{ECCC8B5A-DE0F-3CAE-A1CE-A773E362DEF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41947" y="3126178"/>
            <a:ext cx="592157" cy="4572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3650366-25AE-61C8-180F-20AB706E119A}"/>
              </a:ext>
            </a:extLst>
          </p:cNvPr>
          <p:cNvSpPr txBox="1"/>
          <p:nvPr/>
        </p:nvSpPr>
        <p:spPr>
          <a:xfrm>
            <a:off x="6556074" y="1555257"/>
            <a:ext cx="4188673" cy="369332"/>
          </a:xfrm>
          <a:prstGeom prst="rect">
            <a:avLst/>
          </a:prstGeom>
          <a:noFill/>
        </p:spPr>
        <p:txBody>
          <a:bodyPr wrap="square" rtlCol="0">
            <a:spAutoFit/>
          </a:bodyPr>
          <a:lstStyle/>
          <a:p>
            <a:r>
              <a:rPr lang="en-US" b="1" dirty="0">
                <a:latin typeface="Raleway" pitchFamily="2" charset="0"/>
              </a:rPr>
              <a:t>https://www.isaaclevin.com</a:t>
            </a:r>
          </a:p>
        </p:txBody>
      </p:sp>
      <p:sp>
        <p:nvSpPr>
          <p:cNvPr id="19" name="TextBox 18">
            <a:extLst>
              <a:ext uri="{FF2B5EF4-FFF2-40B4-BE49-F238E27FC236}">
                <a16:creationId xmlns:a16="http://schemas.microsoft.com/office/drawing/2014/main" id="{C5846CEE-A41A-B912-C729-CFF6949EE63D}"/>
              </a:ext>
            </a:extLst>
          </p:cNvPr>
          <p:cNvSpPr txBox="1"/>
          <p:nvPr/>
        </p:nvSpPr>
        <p:spPr>
          <a:xfrm>
            <a:off x="6556075" y="3198167"/>
            <a:ext cx="4960541" cy="369332"/>
          </a:xfrm>
          <a:prstGeom prst="rect">
            <a:avLst/>
          </a:prstGeom>
          <a:noFill/>
        </p:spPr>
        <p:txBody>
          <a:bodyPr wrap="square" rtlCol="0">
            <a:spAutoFit/>
          </a:bodyPr>
          <a:lstStyle/>
          <a:p>
            <a:r>
              <a:rPr lang="en-US" b="1" dirty="0">
                <a:latin typeface="Raleway" pitchFamily="2" charset="0"/>
              </a:rPr>
              <a:t>https://www.coffeeandopensource.com</a:t>
            </a:r>
          </a:p>
        </p:txBody>
      </p:sp>
      <p:sp>
        <p:nvSpPr>
          <p:cNvPr id="22" name="TextBox 21">
            <a:extLst>
              <a:ext uri="{FF2B5EF4-FFF2-40B4-BE49-F238E27FC236}">
                <a16:creationId xmlns:a16="http://schemas.microsoft.com/office/drawing/2014/main" id="{32BEB2A3-9220-E0B7-D48C-8E0FFFBF46E3}"/>
              </a:ext>
            </a:extLst>
          </p:cNvPr>
          <p:cNvSpPr txBox="1"/>
          <p:nvPr/>
        </p:nvSpPr>
        <p:spPr>
          <a:xfrm>
            <a:off x="6556075" y="2390056"/>
            <a:ext cx="4554748" cy="369332"/>
          </a:xfrm>
          <a:prstGeom prst="rect">
            <a:avLst/>
          </a:prstGeom>
          <a:noFill/>
        </p:spPr>
        <p:txBody>
          <a:bodyPr wrap="square" rtlCol="0">
            <a:spAutoFit/>
          </a:bodyPr>
          <a:lstStyle/>
          <a:p>
            <a:r>
              <a:rPr lang="en-US" b="1" dirty="0">
                <a:latin typeface="Raleway" pitchFamily="2" charset="0"/>
              </a:rPr>
              <a:t>@isaacrlevin</a:t>
            </a:r>
          </a:p>
        </p:txBody>
      </p:sp>
      <p:sp>
        <p:nvSpPr>
          <p:cNvPr id="23" name="TextBox 22">
            <a:extLst>
              <a:ext uri="{FF2B5EF4-FFF2-40B4-BE49-F238E27FC236}">
                <a16:creationId xmlns:a16="http://schemas.microsoft.com/office/drawing/2014/main" id="{F528C213-E862-EC7F-46C5-1BC97891C6C2}"/>
              </a:ext>
            </a:extLst>
          </p:cNvPr>
          <p:cNvSpPr txBox="1"/>
          <p:nvPr/>
        </p:nvSpPr>
        <p:spPr>
          <a:xfrm>
            <a:off x="8650410" y="4045750"/>
            <a:ext cx="4554748" cy="369332"/>
          </a:xfrm>
          <a:prstGeom prst="rect">
            <a:avLst/>
          </a:prstGeom>
          <a:noFill/>
        </p:spPr>
        <p:txBody>
          <a:bodyPr wrap="square" rtlCol="0">
            <a:spAutoFit/>
          </a:bodyPr>
          <a:lstStyle/>
          <a:p>
            <a:r>
              <a:rPr lang="en-US" b="1" dirty="0">
                <a:latin typeface="Raleway" pitchFamily="2" charset="0"/>
              </a:rPr>
              <a:t>         @isaacrlevin</a:t>
            </a:r>
          </a:p>
        </p:txBody>
      </p:sp>
      <p:sp>
        <p:nvSpPr>
          <p:cNvPr id="24" name="TextBox 23">
            <a:extLst>
              <a:ext uri="{FF2B5EF4-FFF2-40B4-BE49-F238E27FC236}">
                <a16:creationId xmlns:a16="http://schemas.microsoft.com/office/drawing/2014/main" id="{B6900C19-4DC9-26E4-FE59-C6AA3E26C541}"/>
              </a:ext>
            </a:extLst>
          </p:cNvPr>
          <p:cNvSpPr txBox="1"/>
          <p:nvPr/>
        </p:nvSpPr>
        <p:spPr>
          <a:xfrm>
            <a:off x="6556075" y="4841079"/>
            <a:ext cx="4554748" cy="369332"/>
          </a:xfrm>
          <a:prstGeom prst="rect">
            <a:avLst/>
          </a:prstGeom>
          <a:noFill/>
        </p:spPr>
        <p:txBody>
          <a:bodyPr wrap="square" rtlCol="0">
            <a:spAutoFit/>
          </a:bodyPr>
          <a:lstStyle/>
          <a:p>
            <a:r>
              <a:rPr lang="en-US" b="1" dirty="0">
                <a:latin typeface="Raleway" pitchFamily="2" charset="0"/>
              </a:rPr>
              <a:t>@isaacrlevin@fosstodon.org</a:t>
            </a:r>
          </a:p>
        </p:txBody>
      </p:sp>
      <p:pic>
        <p:nvPicPr>
          <p:cNvPr id="2" name="Picture 1" descr="A blue butterfly on a black background&#10;&#10;Description automatically generated">
            <a:extLst>
              <a:ext uri="{FF2B5EF4-FFF2-40B4-BE49-F238E27FC236}">
                <a16:creationId xmlns:a16="http://schemas.microsoft.com/office/drawing/2014/main" id="{15C55938-75DA-A25C-ED5A-B507FB57936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21004" y="5482562"/>
            <a:ext cx="856304" cy="685800"/>
          </a:xfrm>
          <a:prstGeom prst="rect">
            <a:avLst/>
          </a:prstGeom>
        </p:spPr>
      </p:pic>
      <p:sp>
        <p:nvSpPr>
          <p:cNvPr id="3" name="TextBox 2">
            <a:extLst>
              <a:ext uri="{FF2B5EF4-FFF2-40B4-BE49-F238E27FC236}">
                <a16:creationId xmlns:a16="http://schemas.microsoft.com/office/drawing/2014/main" id="{E917DE2A-EDBB-BCF5-9C43-B66CC6E9DE51}"/>
              </a:ext>
            </a:extLst>
          </p:cNvPr>
          <p:cNvSpPr txBox="1"/>
          <p:nvPr/>
        </p:nvSpPr>
        <p:spPr>
          <a:xfrm>
            <a:off x="6556074" y="5618040"/>
            <a:ext cx="4554748" cy="369332"/>
          </a:xfrm>
          <a:prstGeom prst="rect">
            <a:avLst/>
          </a:prstGeom>
          <a:noFill/>
        </p:spPr>
        <p:txBody>
          <a:bodyPr wrap="square" rtlCol="0">
            <a:spAutoFit/>
          </a:bodyPr>
          <a:lstStyle/>
          <a:p>
            <a:r>
              <a:rPr lang="en-US" b="1" dirty="0">
                <a:latin typeface="Raleway" pitchFamily="2" charset="0"/>
              </a:rPr>
              <a:t>@isaaclevin.com</a:t>
            </a:r>
          </a:p>
        </p:txBody>
      </p:sp>
      <p:pic>
        <p:nvPicPr>
          <p:cNvPr id="1028" name="Picture 4" descr="TikTok Logo, symbol, meaning, history, PNG, brand">
            <a:extLst>
              <a:ext uri="{FF2B5EF4-FFF2-40B4-BE49-F238E27FC236}">
                <a16:creationId xmlns:a16="http://schemas.microsoft.com/office/drawing/2014/main" id="{17DA66F9-7D6A-AF14-27ED-EBDD8BD8ADF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99883" y="3976250"/>
            <a:ext cx="8128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57084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F9FD706-A1D3-40F6-9877-18F2E4D17517}"/>
              </a:ext>
            </a:extLst>
          </p:cNvPr>
          <p:cNvSpPr>
            <a:spLocks noGrp="1"/>
          </p:cNvSpPr>
          <p:nvPr>
            <p:ph type="title"/>
          </p:nvPr>
        </p:nvSpPr>
        <p:spPr>
          <a:xfrm>
            <a:off x="833002" y="365125"/>
            <a:ext cx="10520702" cy="1325563"/>
          </a:xfrm>
        </p:spPr>
        <p:txBody>
          <a:bodyPr>
            <a:normAutofit/>
          </a:bodyPr>
          <a:lstStyle/>
          <a:p>
            <a:r>
              <a:rPr lang="en-US" dirty="0"/>
              <a:t>Triage Options</a:t>
            </a:r>
          </a:p>
        </p:txBody>
      </p:sp>
      <p:sp>
        <p:nvSpPr>
          <p:cNvPr id="3" name="Content Placeholder 2">
            <a:extLst>
              <a:ext uri="{FF2B5EF4-FFF2-40B4-BE49-F238E27FC236}">
                <a16:creationId xmlns:a16="http://schemas.microsoft.com/office/drawing/2014/main" id="{E41B935F-CE89-4570-B28A-4BFBE231D66C}"/>
              </a:ext>
            </a:extLst>
          </p:cNvPr>
          <p:cNvSpPr>
            <a:spLocks noGrp="1"/>
          </p:cNvSpPr>
          <p:nvPr>
            <p:ph idx="1"/>
          </p:nvPr>
        </p:nvSpPr>
        <p:spPr>
          <a:xfrm>
            <a:off x="838201" y="2022601"/>
            <a:ext cx="10515598" cy="4154361"/>
          </a:xfrm>
        </p:spPr>
        <p:txBody>
          <a:bodyPr>
            <a:normAutofit/>
          </a:bodyPr>
          <a:lstStyle/>
          <a:p>
            <a:r>
              <a:rPr lang="en-US" sz="3200" dirty="0"/>
              <a:t>Copy Down Production Data to Local</a:t>
            </a:r>
          </a:p>
          <a:p>
            <a:r>
              <a:rPr lang="en-US" sz="3200" dirty="0"/>
              <a:t>Use Production Staging Environment</a:t>
            </a:r>
          </a:p>
          <a:p>
            <a:r>
              <a:rPr lang="en-US" sz="3200" dirty="0"/>
              <a:t>Read Logs (IIS, DB Logs, </a:t>
            </a:r>
            <a:r>
              <a:rPr lang="en-US" sz="3200" dirty="0" err="1"/>
              <a:t>etc</a:t>
            </a:r>
            <a:r>
              <a:rPr lang="en-US" sz="3200" dirty="0"/>
              <a:t>)</a:t>
            </a:r>
          </a:p>
          <a:p>
            <a:endParaRPr lang="en-US" sz="3200" dirty="0"/>
          </a:p>
          <a:p>
            <a:endParaRPr lang="en-US" sz="3200" dirty="0"/>
          </a:p>
          <a:p>
            <a:r>
              <a:rPr lang="en-US" sz="3200" dirty="0"/>
              <a:t>Attach Debugger to Prod.. NO, STOP, DO NOT PASS GO</a:t>
            </a:r>
          </a:p>
        </p:txBody>
      </p:sp>
      <p:pic>
        <p:nvPicPr>
          <p:cNvPr id="5" name="Picture 4">
            <a:extLst>
              <a:ext uri="{FF2B5EF4-FFF2-40B4-BE49-F238E27FC236}">
                <a16:creationId xmlns:a16="http://schemas.microsoft.com/office/drawing/2014/main" id="{B9541D1B-DE40-4B42-B492-6DCE98F56F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6500" y="2461193"/>
            <a:ext cx="5873706" cy="3277175"/>
          </a:xfrm>
          <a:prstGeom prst="rect">
            <a:avLst/>
          </a:prstGeom>
        </p:spPr>
      </p:pic>
    </p:spTree>
    <p:extLst>
      <p:ext uri="{BB962C8B-B14F-4D97-AF65-F5344CB8AC3E}">
        <p14:creationId xmlns:p14="http://schemas.microsoft.com/office/powerpoint/2010/main" val="353644007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CAA1FE8-05FB-465E-8676-955ECEF9728C}"/>
              </a:ext>
            </a:extLst>
          </p:cNvPr>
          <p:cNvSpPr>
            <a:spLocks noGrp="1"/>
          </p:cNvSpPr>
          <p:nvPr>
            <p:ph type="title"/>
          </p:nvPr>
        </p:nvSpPr>
        <p:spPr>
          <a:xfrm>
            <a:off x="833002" y="365125"/>
            <a:ext cx="10520702" cy="1325563"/>
          </a:xfrm>
        </p:spPr>
        <p:txBody>
          <a:bodyPr>
            <a:normAutofit/>
          </a:bodyPr>
          <a:lstStyle/>
          <a:p>
            <a:r>
              <a:rPr lang="en-US" dirty="0"/>
              <a:t>There has to be a better way?</a:t>
            </a:r>
          </a:p>
        </p:txBody>
      </p:sp>
      <p:sp>
        <p:nvSpPr>
          <p:cNvPr id="3" name="Content Placeholder 2">
            <a:extLst>
              <a:ext uri="{FF2B5EF4-FFF2-40B4-BE49-F238E27FC236}">
                <a16:creationId xmlns:a16="http://schemas.microsoft.com/office/drawing/2014/main" id="{2948AFAF-E99C-415F-A8B1-6D15284BD139}"/>
              </a:ext>
            </a:extLst>
          </p:cNvPr>
          <p:cNvSpPr>
            <a:spLocks noGrp="1"/>
          </p:cNvSpPr>
          <p:nvPr>
            <p:ph idx="1"/>
          </p:nvPr>
        </p:nvSpPr>
        <p:spPr>
          <a:xfrm>
            <a:off x="838201" y="2022601"/>
            <a:ext cx="10515598" cy="4154361"/>
          </a:xfrm>
        </p:spPr>
        <p:txBody>
          <a:bodyPr>
            <a:normAutofit/>
          </a:bodyPr>
          <a:lstStyle/>
          <a:p>
            <a:r>
              <a:rPr lang="en-US" sz="3600" dirty="0"/>
              <a:t>Snapshot Debugger</a:t>
            </a:r>
          </a:p>
          <a:p>
            <a:pPr marL="742950" lvl="1" indent="-285750"/>
            <a:r>
              <a:rPr lang="en-US" sz="3200" dirty="0"/>
              <a:t>Full Stack Trace</a:t>
            </a:r>
          </a:p>
          <a:p>
            <a:pPr marL="742950" lvl="1" indent="-285750"/>
            <a:r>
              <a:rPr lang="en-US" sz="3200" dirty="0"/>
              <a:t>Locals window at time of Exception</a:t>
            </a:r>
          </a:p>
          <a:p>
            <a:pPr marL="742950" lvl="1" indent="-285750"/>
            <a:r>
              <a:rPr lang="en-US" sz="3200" dirty="0"/>
              <a:t>Visual Studio Debugging detached from App</a:t>
            </a:r>
          </a:p>
          <a:p>
            <a:pPr lvl="1"/>
            <a:endParaRPr lang="en-US" sz="3200" dirty="0"/>
          </a:p>
        </p:txBody>
      </p:sp>
      <p:sp>
        <p:nvSpPr>
          <p:cNvPr id="14" name="TextBox 13">
            <a:extLst>
              <a:ext uri="{FF2B5EF4-FFF2-40B4-BE49-F238E27FC236}">
                <a16:creationId xmlns:a16="http://schemas.microsoft.com/office/drawing/2014/main" id="{DC22376F-4627-4734-A4E3-43CC6F5F3CE7}"/>
              </a:ext>
            </a:extLst>
          </p:cNvPr>
          <p:cNvSpPr txBox="1"/>
          <p:nvPr/>
        </p:nvSpPr>
        <p:spPr>
          <a:xfrm>
            <a:off x="833002" y="3085857"/>
            <a:ext cx="10182424" cy="646331"/>
          </a:xfrm>
          <a:prstGeom prst="rect">
            <a:avLst/>
          </a:prstGeom>
          <a:noFill/>
        </p:spPr>
        <p:txBody>
          <a:bodyPr wrap="square" rtlCol="0">
            <a:spAutoFit/>
          </a:bodyPr>
          <a:lstStyle/>
          <a:p>
            <a:pPr marL="285750" indent="-285750">
              <a:buFont typeface="Arial" panose="020B0604020202020204" pitchFamily="34" charset="0"/>
              <a:buChar char="•"/>
            </a:pPr>
            <a:endParaRPr lang="en-US" sz="3600" dirty="0"/>
          </a:p>
        </p:txBody>
      </p:sp>
      <p:pic>
        <p:nvPicPr>
          <p:cNvPr id="5" name="Picture 4">
            <a:extLst>
              <a:ext uri="{FF2B5EF4-FFF2-40B4-BE49-F238E27FC236}">
                <a16:creationId xmlns:a16="http://schemas.microsoft.com/office/drawing/2014/main" id="{806D5DBC-A6FC-44E2-9A7C-133690E888AF}"/>
              </a:ext>
            </a:extLst>
          </p:cNvPr>
          <p:cNvPicPr>
            <a:picLocks noChangeAspect="1"/>
          </p:cNvPicPr>
          <p:nvPr/>
        </p:nvPicPr>
        <p:blipFill>
          <a:blip r:embed="rId3"/>
          <a:stretch>
            <a:fillRect/>
          </a:stretch>
        </p:blipFill>
        <p:spPr>
          <a:xfrm>
            <a:off x="872955" y="444895"/>
            <a:ext cx="10913799" cy="5637498"/>
          </a:xfrm>
          <a:prstGeom prst="rect">
            <a:avLst/>
          </a:prstGeom>
        </p:spPr>
      </p:pic>
    </p:spTree>
    <p:extLst>
      <p:ext uri="{BB962C8B-B14F-4D97-AF65-F5344CB8AC3E}">
        <p14:creationId xmlns:p14="http://schemas.microsoft.com/office/powerpoint/2010/main" val="416754801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50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100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395F49-7655-4FFA-9CF8-3F66144BA73C}"/>
              </a:ext>
            </a:extLst>
          </p:cNvPr>
          <p:cNvSpPr>
            <a:spLocks noGrp="1"/>
          </p:cNvSpPr>
          <p:nvPr>
            <p:ph type="title"/>
          </p:nvPr>
        </p:nvSpPr>
        <p:spPr>
          <a:xfrm>
            <a:off x="804671" y="2600324"/>
            <a:ext cx="8962558" cy="3277961"/>
          </a:xfrm>
        </p:spPr>
        <p:txBody>
          <a:bodyPr vert="horz" lIns="91440" tIns="45720" rIns="91440" bIns="45720" rtlCol="0" anchor="t">
            <a:noAutofit/>
          </a:bodyPr>
          <a:lstStyle/>
          <a:p>
            <a:r>
              <a:rPr lang="en-US" sz="4800" kern="1200" dirty="0">
                <a:solidFill>
                  <a:schemeClr val="tx1"/>
                </a:solidFill>
                <a:latin typeface="+mj-lt"/>
                <a:ea typeface="+mj-ea"/>
                <a:cs typeface="+mj-cs"/>
              </a:rPr>
              <a:t>Snapshot Debugger/Exceptions</a:t>
            </a:r>
          </a:p>
        </p:txBody>
      </p:sp>
      <p:sp>
        <p:nvSpPr>
          <p:cNvPr id="3" name="Content Placeholder 2">
            <a:extLst>
              <a:ext uri="{FF2B5EF4-FFF2-40B4-BE49-F238E27FC236}">
                <a16:creationId xmlns:a16="http://schemas.microsoft.com/office/drawing/2014/main" id="{27AE4798-8CBC-42A7-B5F7-C9AA37C95F40}"/>
              </a:ext>
            </a:extLst>
          </p:cNvPr>
          <p:cNvSpPr>
            <a:spLocks noGrp="1"/>
          </p:cNvSpPr>
          <p:nvPr>
            <p:ph idx="1"/>
          </p:nvPr>
        </p:nvSpPr>
        <p:spPr>
          <a:xfrm>
            <a:off x="804672" y="1300450"/>
            <a:ext cx="4167376" cy="1155525"/>
          </a:xfrm>
        </p:spPr>
        <p:txBody>
          <a:bodyPr vert="horz" lIns="91440" tIns="45720" rIns="91440" bIns="45720" rtlCol="0" anchor="b">
            <a:noAutofit/>
          </a:bodyPr>
          <a:lstStyle/>
          <a:p>
            <a:pPr marL="0" indent="0">
              <a:buNone/>
            </a:pPr>
            <a:r>
              <a:rPr lang="en-US" sz="6000" kern="1200" dirty="0">
                <a:solidFill>
                  <a:schemeClr val="tx1"/>
                </a:solidFill>
                <a:latin typeface="+mn-lt"/>
                <a:ea typeface="+mn-ea"/>
                <a:cs typeface="+mn-cs"/>
              </a:rPr>
              <a:t>Demo</a:t>
            </a:r>
          </a:p>
        </p:txBody>
      </p:sp>
    </p:spTree>
    <p:extLst>
      <p:ext uri="{BB962C8B-B14F-4D97-AF65-F5344CB8AC3E}">
        <p14:creationId xmlns:p14="http://schemas.microsoft.com/office/powerpoint/2010/main" val="1550454644"/>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FCA324FC-C8DB-49D4-892B-D9E334385E1B}"/>
              </a:ext>
            </a:extLst>
          </p:cNvPr>
          <p:cNvSpPr>
            <a:spLocks noGrp="1"/>
          </p:cNvSpPr>
          <p:nvPr>
            <p:ph type="title"/>
          </p:nvPr>
        </p:nvSpPr>
        <p:spPr/>
        <p:txBody>
          <a:bodyPr/>
          <a:lstStyle/>
          <a:p>
            <a:r>
              <a:rPr lang="en-US" dirty="0"/>
              <a:t>Watch Me on Learn TV!</a:t>
            </a:r>
          </a:p>
        </p:txBody>
      </p:sp>
      <p:pic>
        <p:nvPicPr>
          <p:cNvPr id="9" name="Picture 8">
            <a:extLst>
              <a:ext uri="{FF2B5EF4-FFF2-40B4-BE49-F238E27FC236}">
                <a16:creationId xmlns:a16="http://schemas.microsoft.com/office/drawing/2014/main" id="{DD2B3D07-3432-4BCC-909B-302B340ACC68}"/>
              </a:ext>
            </a:extLst>
          </p:cNvPr>
          <p:cNvPicPr>
            <a:picLocks noChangeAspect="1"/>
          </p:cNvPicPr>
          <p:nvPr/>
        </p:nvPicPr>
        <p:blipFill>
          <a:blip r:embed="rId3"/>
          <a:stretch>
            <a:fillRect/>
          </a:stretch>
        </p:blipFill>
        <p:spPr>
          <a:xfrm>
            <a:off x="1476374" y="2056292"/>
            <a:ext cx="8668268" cy="4549460"/>
          </a:xfrm>
          <a:prstGeom prst="rect">
            <a:avLst/>
          </a:prstGeom>
        </p:spPr>
      </p:pic>
    </p:spTree>
    <p:extLst>
      <p:ext uri="{BB962C8B-B14F-4D97-AF65-F5344CB8AC3E}">
        <p14:creationId xmlns:p14="http://schemas.microsoft.com/office/powerpoint/2010/main" val="1613638667"/>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F7198C5-9AC7-4F98-8E96-D135E01CC219}"/>
              </a:ext>
            </a:extLst>
          </p:cNvPr>
          <p:cNvSpPr/>
          <p:nvPr/>
        </p:nvSpPr>
        <p:spPr>
          <a:xfrm>
            <a:off x="3381018" y="2459504"/>
            <a:ext cx="5429963" cy="1938992"/>
          </a:xfrm>
          <a:prstGeom prst="rect">
            <a:avLst/>
          </a:prstGeom>
        </p:spPr>
        <p:txBody>
          <a:bodyPr wrap="square">
            <a:spAutoFit/>
          </a:bodyPr>
          <a:lstStyle/>
          <a:p>
            <a:pPr algn="ctr"/>
            <a:r>
              <a:rPr lang="en-US" sz="6000" dirty="0"/>
              <a:t>Thank You!</a:t>
            </a:r>
            <a:br>
              <a:rPr lang="en-US" sz="6000" dirty="0"/>
            </a:br>
            <a:r>
              <a:rPr lang="en-US" sz="6000" dirty="0"/>
              <a:t>Any Questions?</a:t>
            </a:r>
          </a:p>
        </p:txBody>
      </p:sp>
      <p:pic>
        <p:nvPicPr>
          <p:cNvPr id="13" name="Picture 2" descr="https://azure.microsoft.com/svghandler/application-insights/?width=600&amp;height=315">
            <a:extLst>
              <a:ext uri="{FF2B5EF4-FFF2-40B4-BE49-F238E27FC236}">
                <a16:creationId xmlns:a16="http://schemas.microsoft.com/office/drawing/2014/main" id="{A635140D-F54D-460B-B500-ADF49182A7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7979" y="1928812"/>
            <a:ext cx="5715000" cy="300037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37CF8A9B-27D0-4BAA-B159-3F39A71571B1}"/>
              </a:ext>
            </a:extLst>
          </p:cNvPr>
          <p:cNvSpPr/>
          <p:nvPr/>
        </p:nvSpPr>
        <p:spPr>
          <a:xfrm>
            <a:off x="3584062" y="770988"/>
            <a:ext cx="5023876" cy="523220"/>
          </a:xfrm>
          <a:prstGeom prst="rect">
            <a:avLst/>
          </a:prstGeom>
        </p:spPr>
        <p:txBody>
          <a:bodyPr wrap="none">
            <a:spAutoFit/>
          </a:bodyPr>
          <a:lstStyle/>
          <a:p>
            <a:r>
              <a:rPr lang="en-US" sz="2800" dirty="0"/>
              <a:t>http://isaacl.dev/appinsights-talk</a:t>
            </a:r>
          </a:p>
        </p:txBody>
      </p:sp>
    </p:spTree>
    <p:extLst>
      <p:ext uri="{BB962C8B-B14F-4D97-AF65-F5344CB8AC3E}">
        <p14:creationId xmlns:p14="http://schemas.microsoft.com/office/powerpoint/2010/main" val="191780163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3200"/>
          </a:p>
        </p:txBody>
      </p:sp>
      <p:sp>
        <p:nvSpPr>
          <p:cNvPr id="2" name="Title 1">
            <a:extLst>
              <a:ext uri="{FF2B5EF4-FFF2-40B4-BE49-F238E27FC236}">
                <a16:creationId xmlns:a16="http://schemas.microsoft.com/office/drawing/2014/main" id="{EA81CC21-F279-4A8E-A3B4-995D67AED516}"/>
              </a:ext>
            </a:extLst>
          </p:cNvPr>
          <p:cNvSpPr>
            <a:spLocks noGrp="1"/>
          </p:cNvSpPr>
          <p:nvPr>
            <p:ph type="title"/>
          </p:nvPr>
        </p:nvSpPr>
        <p:spPr>
          <a:xfrm>
            <a:off x="833002" y="365125"/>
            <a:ext cx="10520702" cy="1325563"/>
          </a:xfrm>
        </p:spPr>
        <p:txBody>
          <a:bodyPr>
            <a:normAutofit/>
          </a:bodyPr>
          <a:lstStyle/>
          <a:p>
            <a:r>
              <a:rPr lang="en-US" sz="6000" dirty="0"/>
              <a:t>Quick Poll</a:t>
            </a:r>
          </a:p>
        </p:txBody>
      </p:sp>
      <p:sp>
        <p:nvSpPr>
          <p:cNvPr id="4" name="TextBox 3">
            <a:extLst>
              <a:ext uri="{FF2B5EF4-FFF2-40B4-BE49-F238E27FC236}">
                <a16:creationId xmlns:a16="http://schemas.microsoft.com/office/drawing/2014/main" id="{CE0A3BF1-BA81-400D-AC5C-346B838452C1}"/>
              </a:ext>
            </a:extLst>
          </p:cNvPr>
          <p:cNvSpPr txBox="1"/>
          <p:nvPr/>
        </p:nvSpPr>
        <p:spPr>
          <a:xfrm>
            <a:off x="3531460" y="2663659"/>
            <a:ext cx="4359720" cy="1200329"/>
          </a:xfrm>
          <a:prstGeom prst="rect">
            <a:avLst/>
          </a:prstGeom>
          <a:noFill/>
        </p:spPr>
        <p:txBody>
          <a:bodyPr wrap="none" rtlCol="0">
            <a:spAutoFit/>
          </a:bodyPr>
          <a:lstStyle/>
          <a:p>
            <a:r>
              <a:rPr lang="en-US" sz="7200" dirty="0"/>
              <a:t>Telemetry?</a:t>
            </a:r>
          </a:p>
        </p:txBody>
      </p:sp>
      <p:sp>
        <p:nvSpPr>
          <p:cNvPr id="6" name="Content Placeholder 5">
            <a:extLst>
              <a:ext uri="{FF2B5EF4-FFF2-40B4-BE49-F238E27FC236}">
                <a16:creationId xmlns:a16="http://schemas.microsoft.com/office/drawing/2014/main" id="{DDDB690F-4648-498B-A2E9-70DE90114A6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7271642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3200"/>
          </a:p>
        </p:txBody>
      </p:sp>
      <p:sp>
        <p:nvSpPr>
          <p:cNvPr id="2" name="Title 1">
            <a:extLst>
              <a:ext uri="{FF2B5EF4-FFF2-40B4-BE49-F238E27FC236}">
                <a16:creationId xmlns:a16="http://schemas.microsoft.com/office/drawing/2014/main" id="{EA81CC21-F279-4A8E-A3B4-995D67AED516}"/>
              </a:ext>
            </a:extLst>
          </p:cNvPr>
          <p:cNvSpPr>
            <a:spLocks noGrp="1"/>
          </p:cNvSpPr>
          <p:nvPr>
            <p:ph type="title"/>
          </p:nvPr>
        </p:nvSpPr>
        <p:spPr>
          <a:xfrm>
            <a:off x="833002" y="365125"/>
            <a:ext cx="10520702" cy="1325563"/>
          </a:xfrm>
        </p:spPr>
        <p:txBody>
          <a:bodyPr>
            <a:normAutofit/>
          </a:bodyPr>
          <a:lstStyle/>
          <a:p>
            <a:r>
              <a:rPr lang="en-US" sz="6000" dirty="0"/>
              <a:t>Quick Poll		</a:t>
            </a:r>
          </a:p>
        </p:txBody>
      </p:sp>
      <p:sp>
        <p:nvSpPr>
          <p:cNvPr id="9" name="Content Placeholder 2">
            <a:extLst>
              <a:ext uri="{FF2B5EF4-FFF2-40B4-BE49-F238E27FC236}">
                <a16:creationId xmlns:a16="http://schemas.microsoft.com/office/drawing/2014/main" id="{AEB3A298-C527-437A-B914-3D94CE020027}"/>
              </a:ext>
            </a:extLst>
          </p:cNvPr>
          <p:cNvSpPr>
            <a:spLocks noGrp="1"/>
          </p:cNvSpPr>
          <p:nvPr>
            <p:ph idx="1"/>
          </p:nvPr>
        </p:nvSpPr>
        <p:spPr>
          <a:xfrm>
            <a:off x="838200" y="1825625"/>
            <a:ext cx="10515600" cy="4351338"/>
          </a:xfrm>
        </p:spPr>
        <p:txBody>
          <a:bodyPr>
            <a:normAutofit fontScale="92500" lnSpcReduction="20000"/>
          </a:bodyPr>
          <a:lstStyle/>
          <a:p>
            <a:r>
              <a:rPr lang="en-US" sz="3200" dirty="0"/>
              <a:t>Who writes Web Apps (</a:t>
            </a:r>
            <a:r>
              <a:rPr lang="en-US" sz="3200" dirty="0" err="1"/>
              <a:t>client,server,both</a:t>
            </a:r>
            <a:r>
              <a:rPr lang="en-US" sz="3200" dirty="0"/>
              <a:t>)?</a:t>
            </a:r>
          </a:p>
          <a:p>
            <a:endParaRPr lang="en-US" sz="3200" dirty="0"/>
          </a:p>
          <a:p>
            <a:r>
              <a:rPr lang="en-US" sz="3200" dirty="0"/>
              <a:t>Who has apps deployed to the cloud? On-Prem?</a:t>
            </a:r>
          </a:p>
          <a:p>
            <a:endParaRPr lang="en-US" sz="3200" dirty="0"/>
          </a:p>
          <a:p>
            <a:r>
              <a:rPr lang="en-US" sz="3200" dirty="0"/>
              <a:t>Who uses an APM (Elastic, New Relic, App Dynamics)?</a:t>
            </a:r>
          </a:p>
          <a:p>
            <a:endParaRPr lang="en-US" sz="3200" dirty="0"/>
          </a:p>
          <a:p>
            <a:r>
              <a:rPr lang="en-US" sz="3200" dirty="0"/>
              <a:t>Who rolls own Telemetry Collection (</a:t>
            </a:r>
            <a:r>
              <a:rPr lang="en-US" sz="3200" dirty="0" err="1"/>
              <a:t>NLog</a:t>
            </a:r>
            <a:r>
              <a:rPr lang="en-US" sz="3200" dirty="0"/>
              <a:t>, </a:t>
            </a:r>
            <a:r>
              <a:rPr lang="en-US" sz="3200" dirty="0" err="1"/>
              <a:t>Serilog</a:t>
            </a:r>
            <a:r>
              <a:rPr lang="en-US" sz="3200" dirty="0"/>
              <a:t>, log4net)?</a:t>
            </a:r>
          </a:p>
          <a:p>
            <a:endParaRPr lang="en-US" sz="3200" dirty="0"/>
          </a:p>
          <a:p>
            <a:r>
              <a:rPr lang="en-US" sz="3200" dirty="0"/>
              <a:t>Who knows/uses Application Insights?</a:t>
            </a:r>
          </a:p>
          <a:p>
            <a:endParaRPr lang="en-US" sz="3200" dirty="0"/>
          </a:p>
        </p:txBody>
      </p:sp>
    </p:spTree>
    <p:extLst>
      <p:ext uri="{BB962C8B-B14F-4D97-AF65-F5344CB8AC3E}">
        <p14:creationId xmlns:p14="http://schemas.microsoft.com/office/powerpoint/2010/main" val="233910614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50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 calcmode="lin" valueType="num">
                                      <p:cBhvr additive="base">
                                        <p:cTn id="13" dur="500" fill="hold"/>
                                        <p:tgtEl>
                                          <p:spTgt spid="9">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anim calcmode="lin" valueType="num">
                                      <p:cBhvr additive="base">
                                        <p:cTn id="19" dur="500" fill="hold"/>
                                        <p:tgtEl>
                                          <p:spTgt spid="9">
                                            <p:txEl>
                                              <p:pRg st="4" end="4"/>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9">
                                            <p:txEl>
                                              <p:pRg st="6" end="6"/>
                                            </p:txEl>
                                          </p:spTgt>
                                        </p:tgtEl>
                                        <p:attrNameLst>
                                          <p:attrName>style.visibility</p:attrName>
                                        </p:attrNameLst>
                                      </p:cBhvr>
                                      <p:to>
                                        <p:strVal val="visible"/>
                                      </p:to>
                                    </p:set>
                                    <p:anim calcmode="lin" valueType="num">
                                      <p:cBhvr additive="base">
                                        <p:cTn id="25" dur="500" fill="hold"/>
                                        <p:tgtEl>
                                          <p:spTgt spid="9">
                                            <p:txEl>
                                              <p:pRg st="6" end="6"/>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9">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9">
                                            <p:txEl>
                                              <p:pRg st="8" end="8"/>
                                            </p:txEl>
                                          </p:spTgt>
                                        </p:tgtEl>
                                        <p:attrNameLst>
                                          <p:attrName>style.visibility</p:attrName>
                                        </p:attrNameLst>
                                      </p:cBhvr>
                                      <p:to>
                                        <p:strVal val="visible"/>
                                      </p:to>
                                    </p:set>
                                    <p:anim calcmode="lin" valueType="num">
                                      <p:cBhvr additive="base">
                                        <p:cTn id="31" dur="500" fill="hold"/>
                                        <p:tgtEl>
                                          <p:spTgt spid="9">
                                            <p:txEl>
                                              <p:pRg st="8" end="8"/>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9">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3200"/>
          </a:p>
        </p:txBody>
      </p:sp>
      <p:sp>
        <p:nvSpPr>
          <p:cNvPr id="2" name="Title 1">
            <a:extLst>
              <a:ext uri="{FF2B5EF4-FFF2-40B4-BE49-F238E27FC236}">
                <a16:creationId xmlns:a16="http://schemas.microsoft.com/office/drawing/2014/main" id="{EA81CC21-F279-4A8E-A3B4-995D67AED516}"/>
              </a:ext>
            </a:extLst>
          </p:cNvPr>
          <p:cNvSpPr>
            <a:spLocks noGrp="1"/>
          </p:cNvSpPr>
          <p:nvPr>
            <p:ph type="title"/>
          </p:nvPr>
        </p:nvSpPr>
        <p:spPr>
          <a:xfrm>
            <a:off x="833002" y="365125"/>
            <a:ext cx="10520702" cy="1325563"/>
          </a:xfrm>
        </p:spPr>
        <p:txBody>
          <a:bodyPr>
            <a:normAutofit/>
          </a:bodyPr>
          <a:lstStyle/>
          <a:p>
            <a:r>
              <a:rPr lang="en-US" sz="6000" dirty="0"/>
              <a:t>Questions To Consider</a:t>
            </a:r>
          </a:p>
        </p:txBody>
      </p:sp>
      <p:sp>
        <p:nvSpPr>
          <p:cNvPr id="3" name="Content Placeholder 2">
            <a:extLst>
              <a:ext uri="{FF2B5EF4-FFF2-40B4-BE49-F238E27FC236}">
                <a16:creationId xmlns:a16="http://schemas.microsoft.com/office/drawing/2014/main" id="{631CB1A5-C330-4F5A-A558-9C2E7E9D7F17}"/>
              </a:ext>
            </a:extLst>
          </p:cNvPr>
          <p:cNvSpPr>
            <a:spLocks noGrp="1"/>
          </p:cNvSpPr>
          <p:nvPr>
            <p:ph idx="1"/>
          </p:nvPr>
        </p:nvSpPr>
        <p:spPr>
          <a:xfrm>
            <a:off x="838201" y="2022601"/>
            <a:ext cx="10515598" cy="4154361"/>
          </a:xfrm>
        </p:spPr>
        <p:txBody>
          <a:bodyPr>
            <a:normAutofit lnSpcReduction="10000"/>
          </a:bodyPr>
          <a:lstStyle/>
          <a:p>
            <a:r>
              <a:rPr lang="en-US" sz="3200" dirty="0"/>
              <a:t>What could we do with all the data our application creates/uses?</a:t>
            </a:r>
          </a:p>
          <a:p>
            <a:endParaRPr lang="en-US" sz="3200" dirty="0"/>
          </a:p>
          <a:p>
            <a:r>
              <a:rPr lang="en-US" sz="3200" dirty="0"/>
              <a:t>How much easier would our lives be if we could chart the path of a request frequently used and spend little time doing it?</a:t>
            </a:r>
          </a:p>
          <a:p>
            <a:endParaRPr lang="en-US" sz="3200" dirty="0"/>
          </a:p>
          <a:p>
            <a:r>
              <a:rPr lang="en-US" sz="3200" dirty="0"/>
              <a:t>Which kinds of reports regarding usage would our stakeholders most benefit from?</a:t>
            </a:r>
          </a:p>
        </p:txBody>
      </p:sp>
    </p:spTree>
    <p:extLst>
      <p:ext uri="{BB962C8B-B14F-4D97-AF65-F5344CB8AC3E}">
        <p14:creationId xmlns:p14="http://schemas.microsoft.com/office/powerpoint/2010/main" val="402884460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0F2D963-2E8D-48D8-A4DE-2CC6D53A2DB0}"/>
              </a:ext>
            </a:extLst>
          </p:cNvPr>
          <p:cNvSpPr>
            <a:spLocks noGrp="1"/>
          </p:cNvSpPr>
          <p:nvPr>
            <p:ph type="title"/>
          </p:nvPr>
        </p:nvSpPr>
        <p:spPr>
          <a:xfrm>
            <a:off x="833002" y="365125"/>
            <a:ext cx="10520702" cy="1325563"/>
          </a:xfrm>
        </p:spPr>
        <p:txBody>
          <a:bodyPr>
            <a:normAutofit/>
          </a:bodyPr>
          <a:lstStyle/>
          <a:p>
            <a:r>
              <a:rPr lang="en-US" dirty="0"/>
              <a:t>What is App Insights?</a:t>
            </a:r>
          </a:p>
        </p:txBody>
      </p:sp>
      <p:sp>
        <p:nvSpPr>
          <p:cNvPr id="3" name="Content Placeholder 2">
            <a:extLst>
              <a:ext uri="{FF2B5EF4-FFF2-40B4-BE49-F238E27FC236}">
                <a16:creationId xmlns:a16="http://schemas.microsoft.com/office/drawing/2014/main" id="{1F5181A8-0CC0-4EB5-AE0D-7D84B40EFF86}"/>
              </a:ext>
            </a:extLst>
          </p:cNvPr>
          <p:cNvSpPr>
            <a:spLocks noGrp="1"/>
          </p:cNvSpPr>
          <p:nvPr>
            <p:ph idx="1"/>
          </p:nvPr>
        </p:nvSpPr>
        <p:spPr>
          <a:xfrm>
            <a:off x="838201" y="2022601"/>
            <a:ext cx="10515598" cy="4154361"/>
          </a:xfrm>
        </p:spPr>
        <p:txBody>
          <a:bodyPr>
            <a:normAutofit/>
          </a:bodyPr>
          <a:lstStyle/>
          <a:p>
            <a:pPr marL="0" indent="0">
              <a:buNone/>
            </a:pPr>
            <a:endParaRPr lang="en-US" sz="2000" dirty="0"/>
          </a:p>
          <a:p>
            <a:endParaRPr lang="en-US" sz="2000" dirty="0"/>
          </a:p>
          <a:p>
            <a:endParaRPr lang="en-US" sz="2000" dirty="0"/>
          </a:p>
          <a:p>
            <a:endParaRPr lang="en-US" sz="2000" dirty="0"/>
          </a:p>
        </p:txBody>
      </p:sp>
      <p:pic>
        <p:nvPicPr>
          <p:cNvPr id="5" name="Graphic 4">
            <a:extLst>
              <a:ext uri="{FF2B5EF4-FFF2-40B4-BE49-F238E27FC236}">
                <a16:creationId xmlns:a16="http://schemas.microsoft.com/office/drawing/2014/main" id="{D75DD851-D54F-4918-89DC-BEF8D3BA09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1600" y="2514600"/>
            <a:ext cx="1828800" cy="1828800"/>
          </a:xfrm>
          <a:prstGeom prst="rect">
            <a:avLst/>
          </a:prstGeom>
        </p:spPr>
      </p:pic>
      <p:pic>
        <p:nvPicPr>
          <p:cNvPr id="7" name="Picture 6">
            <a:extLst>
              <a:ext uri="{FF2B5EF4-FFF2-40B4-BE49-F238E27FC236}">
                <a16:creationId xmlns:a16="http://schemas.microsoft.com/office/drawing/2014/main" id="{E5877D4D-8E55-4FAA-8E14-C39DA9ED9C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97236" y="2514600"/>
            <a:ext cx="997527" cy="1828800"/>
          </a:xfrm>
          <a:prstGeom prst="rect">
            <a:avLst/>
          </a:prstGeom>
        </p:spPr>
      </p:pic>
      <p:pic>
        <p:nvPicPr>
          <p:cNvPr id="16" name="Picture 15">
            <a:extLst>
              <a:ext uri="{FF2B5EF4-FFF2-40B4-BE49-F238E27FC236}">
                <a16:creationId xmlns:a16="http://schemas.microsoft.com/office/drawing/2014/main" id="{041355E6-534C-4350-A45E-86EE2D5FB6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89452" y="2514600"/>
            <a:ext cx="1613095" cy="1828800"/>
          </a:xfrm>
          <a:prstGeom prst="rect">
            <a:avLst/>
          </a:prstGeom>
        </p:spPr>
      </p:pic>
      <p:pic>
        <p:nvPicPr>
          <p:cNvPr id="18" name="Graphic 17">
            <a:extLst>
              <a:ext uri="{FF2B5EF4-FFF2-40B4-BE49-F238E27FC236}">
                <a16:creationId xmlns:a16="http://schemas.microsoft.com/office/drawing/2014/main" id="{CA223F21-7292-4511-BA98-68078C89C47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01552" y="2514600"/>
            <a:ext cx="2988897" cy="1828800"/>
          </a:xfrm>
          <a:prstGeom prst="rect">
            <a:avLst/>
          </a:prstGeom>
        </p:spPr>
      </p:pic>
      <p:pic>
        <p:nvPicPr>
          <p:cNvPr id="26" name="Picture 25" descr="A picture containing silhouette&#10;&#10;Description generated with high confidence">
            <a:extLst>
              <a:ext uri="{FF2B5EF4-FFF2-40B4-BE49-F238E27FC236}">
                <a16:creationId xmlns:a16="http://schemas.microsoft.com/office/drawing/2014/main" id="{08339D48-7096-4C15-ADD2-BFC12ED639B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81600" y="2514600"/>
            <a:ext cx="1828800" cy="1828800"/>
          </a:xfrm>
          <a:prstGeom prst="rect">
            <a:avLst/>
          </a:prstGeom>
        </p:spPr>
      </p:pic>
      <p:pic>
        <p:nvPicPr>
          <p:cNvPr id="1026" name="Picture 2" descr="https://azure.microsoft.com/svghandler/application-insights/?width=600&amp;height=315">
            <a:extLst>
              <a:ext uri="{FF2B5EF4-FFF2-40B4-BE49-F238E27FC236}">
                <a16:creationId xmlns:a16="http://schemas.microsoft.com/office/drawing/2014/main" id="{D57FFEAF-9E2C-4C2D-BF0E-411D43935D3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50038" y="2459870"/>
            <a:ext cx="3691924" cy="19382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060D88AA-E207-4158-A719-97237E1979F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24067" y="2512938"/>
            <a:ext cx="32512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22AEF6C6-F4EB-4BD2-9D09-7D0EAF8F2A0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29291" y="2469334"/>
            <a:ext cx="3483429"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7438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animEffect transition="in" filter="fade">
                                      <p:cBhvr>
                                        <p:cTn id="11" dur="500"/>
                                        <p:tgtEl>
                                          <p:spTgt spid="1028"/>
                                        </p:tgtEl>
                                      </p:cBhvr>
                                    </p:animEffect>
                                  </p:childTnLst>
                                </p:cTn>
                              </p:par>
                              <p:par>
                                <p:cTn id="12" presetID="10" presetClass="entr" presetSubtype="0" fill="hold" nodeType="withEffect">
                                  <p:stCondLst>
                                    <p:cond delay="0"/>
                                  </p:stCondLst>
                                  <p:childTnLst>
                                    <p:set>
                                      <p:cBhvr>
                                        <p:cTn id="13" dur="1" fill="hold">
                                          <p:stCondLst>
                                            <p:cond delay="0"/>
                                          </p:stCondLst>
                                        </p:cTn>
                                        <p:tgtEl>
                                          <p:spTgt spid="1030"/>
                                        </p:tgtEl>
                                        <p:attrNameLst>
                                          <p:attrName>style.visibility</p:attrName>
                                        </p:attrNameLst>
                                      </p:cBhvr>
                                      <p:to>
                                        <p:strVal val="visible"/>
                                      </p:to>
                                    </p:set>
                                    <p:animEffect transition="in" filter="fade">
                                      <p:cBhvr>
                                        <p:cTn id="14" dur="500"/>
                                        <p:tgtEl>
                                          <p:spTgt spid="1030"/>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030"/>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028"/>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5"/>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7"/>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nodeType="clickEffect">
                                  <p:stCondLst>
                                    <p:cond delay="0"/>
                                  </p:stCondLst>
                                  <p:childTnLst>
                                    <p:set>
                                      <p:cBhvr>
                                        <p:cTn id="43" dur="1" fill="hold">
                                          <p:stCondLst>
                                            <p:cond delay="0"/>
                                          </p:stCondLst>
                                        </p:cTn>
                                        <p:tgtEl>
                                          <p:spTgt spid="18"/>
                                        </p:tgtEl>
                                        <p:attrNameLst>
                                          <p:attrName>style.visibility</p:attrName>
                                        </p:attrNameLst>
                                      </p:cBhvr>
                                      <p:to>
                                        <p:strVal val="hidden"/>
                                      </p:to>
                                    </p:set>
                                  </p:childTnLst>
                                </p:cTn>
                              </p:par>
                              <p:par>
                                <p:cTn id="44" presetID="10" presetClass="entr" presetSubtype="0"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6"/>
                                        </p:tgtEl>
                                        <p:attrNameLst>
                                          <p:attrName>style.visibility</p:attrName>
                                        </p:attrNameLst>
                                      </p:cBhvr>
                                      <p:to>
                                        <p:strVal val="hidden"/>
                                      </p:to>
                                    </p:set>
                                  </p:childTnLst>
                                </p:cTn>
                              </p:par>
                              <p:par>
                                <p:cTn id="51" presetID="10" presetClass="entr" presetSubtype="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0F2D963-2E8D-48D8-A4DE-2CC6D53A2DB0}"/>
              </a:ext>
            </a:extLst>
          </p:cNvPr>
          <p:cNvSpPr>
            <a:spLocks noGrp="1"/>
          </p:cNvSpPr>
          <p:nvPr>
            <p:ph type="title"/>
          </p:nvPr>
        </p:nvSpPr>
        <p:spPr>
          <a:xfrm>
            <a:off x="833002" y="365125"/>
            <a:ext cx="10520702" cy="1325563"/>
          </a:xfrm>
        </p:spPr>
        <p:txBody>
          <a:bodyPr>
            <a:normAutofit/>
          </a:bodyPr>
          <a:lstStyle/>
          <a:p>
            <a:r>
              <a:rPr lang="en-US" dirty="0"/>
              <a:t>What Kind of Telemetry?</a:t>
            </a:r>
          </a:p>
        </p:txBody>
      </p:sp>
      <p:sp>
        <p:nvSpPr>
          <p:cNvPr id="3" name="Content Placeholder 2">
            <a:extLst>
              <a:ext uri="{FF2B5EF4-FFF2-40B4-BE49-F238E27FC236}">
                <a16:creationId xmlns:a16="http://schemas.microsoft.com/office/drawing/2014/main" id="{1F5181A8-0CC0-4EB5-AE0D-7D84B40EFF86}"/>
              </a:ext>
            </a:extLst>
          </p:cNvPr>
          <p:cNvSpPr>
            <a:spLocks noGrp="1"/>
          </p:cNvSpPr>
          <p:nvPr>
            <p:ph idx="1"/>
          </p:nvPr>
        </p:nvSpPr>
        <p:spPr>
          <a:xfrm>
            <a:off x="838201" y="2022601"/>
            <a:ext cx="10515598" cy="4154361"/>
          </a:xfrm>
        </p:spPr>
        <p:txBody>
          <a:bodyPr>
            <a:normAutofit lnSpcReduction="10000"/>
          </a:bodyPr>
          <a:lstStyle/>
          <a:p>
            <a:r>
              <a:rPr lang="en-US" sz="3600" dirty="0"/>
              <a:t>Request/Response Information</a:t>
            </a:r>
          </a:p>
          <a:p>
            <a:r>
              <a:rPr lang="en-US" sz="3600" dirty="0"/>
              <a:t>Dependencies (SQL, 3</a:t>
            </a:r>
            <a:r>
              <a:rPr lang="en-US" sz="3600" baseline="30000" dirty="0"/>
              <a:t>rd</a:t>
            </a:r>
            <a:r>
              <a:rPr lang="en-US" sz="3600" dirty="0"/>
              <a:t> Parties)</a:t>
            </a:r>
          </a:p>
          <a:p>
            <a:r>
              <a:rPr lang="en-US" sz="3600" dirty="0"/>
              <a:t>Page Views/Load</a:t>
            </a:r>
          </a:p>
          <a:p>
            <a:r>
              <a:rPr lang="en-US" sz="3600" dirty="0"/>
              <a:t>User Information</a:t>
            </a:r>
          </a:p>
          <a:p>
            <a:r>
              <a:rPr lang="en-US" sz="3600" dirty="0"/>
              <a:t>Exceptions</a:t>
            </a:r>
          </a:p>
          <a:p>
            <a:r>
              <a:rPr lang="en-US" sz="3600" dirty="0"/>
              <a:t>Performance Data</a:t>
            </a:r>
          </a:p>
          <a:p>
            <a:r>
              <a:rPr lang="en-US" sz="3600" dirty="0"/>
              <a:t>Everything Else</a:t>
            </a:r>
          </a:p>
          <a:p>
            <a:endParaRPr lang="en-US" sz="3600" dirty="0"/>
          </a:p>
          <a:p>
            <a:pPr lvl="1"/>
            <a:endParaRPr lang="en-US" sz="3600" dirty="0"/>
          </a:p>
          <a:p>
            <a:pPr lvl="1"/>
            <a:endParaRPr lang="en-US" sz="3600" dirty="0"/>
          </a:p>
        </p:txBody>
      </p:sp>
    </p:spTree>
    <p:extLst>
      <p:ext uri="{BB962C8B-B14F-4D97-AF65-F5344CB8AC3E}">
        <p14:creationId xmlns:p14="http://schemas.microsoft.com/office/powerpoint/2010/main" val="9887106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200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250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300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0F2D963-2E8D-48D8-A4DE-2CC6D53A2DB0}"/>
              </a:ext>
            </a:extLst>
          </p:cNvPr>
          <p:cNvSpPr>
            <a:spLocks noGrp="1"/>
          </p:cNvSpPr>
          <p:nvPr>
            <p:ph type="title"/>
          </p:nvPr>
        </p:nvSpPr>
        <p:spPr>
          <a:xfrm>
            <a:off x="833002" y="365125"/>
            <a:ext cx="10520702" cy="1325563"/>
          </a:xfrm>
        </p:spPr>
        <p:txBody>
          <a:bodyPr>
            <a:normAutofit/>
          </a:bodyPr>
          <a:lstStyle/>
          <a:p>
            <a:r>
              <a:rPr lang="en-US" dirty="0"/>
              <a:t>Flow of Application Insights</a:t>
            </a:r>
          </a:p>
        </p:txBody>
      </p:sp>
      <p:pic>
        <p:nvPicPr>
          <p:cNvPr id="5" name="Content Placeholder 4" descr="A close up of a sign&#10;&#10;Description generated with high confidence">
            <a:extLst>
              <a:ext uri="{FF2B5EF4-FFF2-40B4-BE49-F238E27FC236}">
                <a16:creationId xmlns:a16="http://schemas.microsoft.com/office/drawing/2014/main" id="{FDB7DDE4-E481-4F78-A6F1-38B5E92EF8F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88661" y="1357903"/>
            <a:ext cx="8809432" cy="5134972"/>
          </a:xfrm>
        </p:spPr>
      </p:pic>
    </p:spTree>
    <p:extLst>
      <p:ext uri="{BB962C8B-B14F-4D97-AF65-F5344CB8AC3E}">
        <p14:creationId xmlns:p14="http://schemas.microsoft.com/office/powerpoint/2010/main" val="146484944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808FBC3-029A-44D5-834D-9D8522BAE398}"/>
              </a:ext>
            </a:extLst>
          </p:cNvPr>
          <p:cNvSpPr txBox="1"/>
          <p:nvPr/>
        </p:nvSpPr>
        <p:spPr>
          <a:xfrm>
            <a:off x="851947" y="2010362"/>
            <a:ext cx="6469335" cy="369332"/>
          </a:xfrm>
          <a:prstGeom prst="rect">
            <a:avLst/>
          </a:prstGeom>
          <a:noFill/>
        </p:spPr>
        <p:txBody>
          <a:bodyPr wrap="none" rtlCol="0">
            <a:spAutoFit/>
          </a:bodyPr>
          <a:lstStyle/>
          <a:p>
            <a:pPr marL="285750" indent="-285750">
              <a:buFont typeface="Arial" panose="020B0604020202020204" pitchFamily="34" charset="0"/>
              <a:buChar char="•"/>
            </a:pPr>
            <a:r>
              <a:rPr lang="en-US" dirty="0"/>
              <a:t>Application Insights Status Monitor (for IIS Servers like on-</a:t>
            </a:r>
            <a:r>
              <a:rPr lang="en-US" dirty="0" err="1"/>
              <a:t>prem</a:t>
            </a:r>
            <a:r>
              <a:rPr lang="en-US" dirty="0"/>
              <a:t>)</a:t>
            </a:r>
          </a:p>
        </p:txBody>
      </p:sp>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CAD3AF-C466-48B5-BA96-5A284D25E0F1}"/>
              </a:ext>
            </a:extLst>
          </p:cNvPr>
          <p:cNvSpPr>
            <a:spLocks noGrp="1"/>
          </p:cNvSpPr>
          <p:nvPr>
            <p:ph type="title"/>
          </p:nvPr>
        </p:nvSpPr>
        <p:spPr>
          <a:xfrm>
            <a:off x="833002" y="365125"/>
            <a:ext cx="10520702" cy="1325563"/>
          </a:xfrm>
        </p:spPr>
        <p:txBody>
          <a:bodyPr>
            <a:normAutofit/>
          </a:bodyPr>
          <a:lstStyle/>
          <a:p>
            <a:r>
              <a:rPr lang="en-US" dirty="0"/>
              <a:t>Ok, I am Interested… How Much?</a:t>
            </a:r>
          </a:p>
        </p:txBody>
      </p:sp>
      <p:pic>
        <p:nvPicPr>
          <p:cNvPr id="4" name="Picture 3">
            <a:extLst>
              <a:ext uri="{FF2B5EF4-FFF2-40B4-BE49-F238E27FC236}">
                <a16:creationId xmlns:a16="http://schemas.microsoft.com/office/drawing/2014/main" id="{E9B72A53-2C80-0DEC-34BE-032899886096}"/>
              </a:ext>
            </a:extLst>
          </p:cNvPr>
          <p:cNvPicPr>
            <a:picLocks noChangeAspect="1"/>
          </p:cNvPicPr>
          <p:nvPr/>
        </p:nvPicPr>
        <p:blipFill>
          <a:blip r:embed="rId3"/>
          <a:stretch>
            <a:fillRect/>
          </a:stretch>
        </p:blipFill>
        <p:spPr>
          <a:xfrm>
            <a:off x="346801" y="1468986"/>
            <a:ext cx="11642576" cy="5023889"/>
          </a:xfrm>
          <a:prstGeom prst="rect">
            <a:avLst/>
          </a:prstGeom>
        </p:spPr>
      </p:pic>
    </p:spTree>
    <p:extLst>
      <p:ext uri="{BB962C8B-B14F-4D97-AF65-F5344CB8AC3E}">
        <p14:creationId xmlns:p14="http://schemas.microsoft.com/office/powerpoint/2010/main" val="172344040"/>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3545</TotalTime>
  <Words>746</Words>
  <Application>Microsoft Office PowerPoint</Application>
  <PresentationFormat>Widescreen</PresentationFormat>
  <Paragraphs>125</Paragraphs>
  <Slides>24</Slides>
  <Notes>24</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Raleway</vt:lpstr>
      <vt:lpstr>Office Theme</vt:lpstr>
      <vt:lpstr>The Tool You Never Knew You Needed</vt:lpstr>
      <vt:lpstr>PowerPoint Presentation</vt:lpstr>
      <vt:lpstr>Quick Poll</vt:lpstr>
      <vt:lpstr>Quick Poll  </vt:lpstr>
      <vt:lpstr>Questions To Consider</vt:lpstr>
      <vt:lpstr>What is App Insights?</vt:lpstr>
      <vt:lpstr>What Kind of Telemetry?</vt:lpstr>
      <vt:lpstr>Flow of Application Insights</vt:lpstr>
      <vt:lpstr>Ok, I am Interested… How Much?</vt:lpstr>
      <vt:lpstr>How do I Instrument?</vt:lpstr>
      <vt:lpstr>Setting Up Your App</vt:lpstr>
      <vt:lpstr>Setting Up Your App</vt:lpstr>
      <vt:lpstr>Setting Up Your App</vt:lpstr>
      <vt:lpstr>Setting up App Insights</vt:lpstr>
      <vt:lpstr>What do I do with this data?</vt:lpstr>
      <vt:lpstr>Consuming the Data</vt:lpstr>
      <vt:lpstr>Consuming Telemetry in Action</vt:lpstr>
      <vt:lpstr>I have production issues</vt:lpstr>
      <vt:lpstr>Reasons for Production Issues</vt:lpstr>
      <vt:lpstr>Triage Options</vt:lpstr>
      <vt:lpstr>There has to be a better way?</vt:lpstr>
      <vt:lpstr>Snapshot Debugger/Exceptions</vt:lpstr>
      <vt:lpstr>Watch Me on Learn TV!</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does your App Know?</dc:title>
  <dc:creator>Isaac Levin</dc:creator>
  <cp:lastModifiedBy>Isaac Levin</cp:lastModifiedBy>
  <cp:revision>330</cp:revision>
  <dcterms:created xsi:type="dcterms:W3CDTF">2017-11-11T22:50:13Z</dcterms:created>
  <dcterms:modified xsi:type="dcterms:W3CDTF">2024-11-13T04:48:27Z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islevin@microsoft.com</vt:lpwstr>
  </property>
  <property fmtid="{D5CDD505-2E9C-101B-9397-08002B2CF9AE}" pid="5" name="MSIP_Label_f42aa342-8706-4288-bd11-ebb85995028c_SetDate">
    <vt:lpwstr>2018-02-28T16:12:02.3684941Z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